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7" r:id="rId6"/>
    <p:sldId id="263" r:id="rId7"/>
    <p:sldId id="258" r:id="rId8"/>
    <p:sldId id="261" r:id="rId9"/>
    <p:sldId id="259" r:id="rId10"/>
    <p:sldId id="265" r:id="rId11"/>
    <p:sldId id="26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CACD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75" autoAdjust="0"/>
    <p:restoredTop sz="94660"/>
  </p:normalViewPr>
  <p:slideViewPr>
    <p:cSldViewPr snapToGrid="0">
      <p:cViewPr>
        <p:scale>
          <a:sx n="118" d="100"/>
          <a:sy n="118" d="100"/>
        </p:scale>
        <p:origin x="37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B1393-C893-4AA3-995E-3851869E7972}" type="datetimeFigureOut">
              <a:rPr lang="en-AU" smtClean="0"/>
              <a:t>19/10/2024</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DF21EE-EAA0-4954-A401-1B8B7FBF4BE2}" type="slidenum">
              <a:rPr lang="en-AU" smtClean="0"/>
              <a:t>‹#›</a:t>
            </a:fld>
            <a:endParaRPr lang="en-AU" dirty="0"/>
          </a:p>
        </p:txBody>
      </p:sp>
    </p:spTree>
    <p:extLst>
      <p:ext uri="{BB962C8B-B14F-4D97-AF65-F5344CB8AC3E}">
        <p14:creationId xmlns:p14="http://schemas.microsoft.com/office/powerpoint/2010/main" val="2184523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Thank Susan and the organising committee for the opportunity to present today. </a:t>
            </a:r>
          </a:p>
          <a:p>
            <a:r>
              <a:rPr lang="en-AU" dirty="0"/>
              <a:t>My name is Tina Pham. I have been involved with CMLS since 2020, in the capacity of director on the CMLS board and recently as the ACS representative on the APACE committee. </a:t>
            </a:r>
          </a:p>
          <a:p>
            <a:r>
              <a:rPr lang="en-AU" dirty="0"/>
              <a:t>In the next few slides I will go through</a:t>
            </a:r>
          </a:p>
        </p:txBody>
      </p:sp>
      <p:sp>
        <p:nvSpPr>
          <p:cNvPr id="4" name="Slide Number Placeholder 3"/>
          <p:cNvSpPr>
            <a:spLocks noGrp="1"/>
          </p:cNvSpPr>
          <p:nvPr>
            <p:ph type="sldNum" sz="quarter" idx="5"/>
          </p:nvPr>
        </p:nvSpPr>
        <p:spPr/>
        <p:txBody>
          <a:bodyPr/>
          <a:lstStyle/>
          <a:p>
            <a:fld id="{31DF21EE-EAA0-4954-A401-1B8B7FBF4BE2}" type="slidenum">
              <a:rPr lang="en-AU" smtClean="0"/>
              <a:t>1</a:t>
            </a:fld>
            <a:endParaRPr lang="en-AU" dirty="0"/>
          </a:p>
        </p:txBody>
      </p:sp>
    </p:spTree>
    <p:extLst>
      <p:ext uri="{BB962C8B-B14F-4D97-AF65-F5344CB8AC3E}">
        <p14:creationId xmlns:p14="http://schemas.microsoft.com/office/powerpoint/2010/main" val="2877698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983A7-4D7C-D269-230B-9A05378815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A9F42-DA2B-7804-050E-AB6E82788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D7942-AF43-64D2-0FEF-F4AB99AC56F2}"/>
              </a:ext>
            </a:extLst>
          </p:cNvPr>
          <p:cNvSpPr>
            <a:spLocks noGrp="1"/>
          </p:cNvSpPr>
          <p:nvPr>
            <p:ph type="body" idx="1"/>
          </p:nvPr>
        </p:nvSpPr>
        <p:spPr/>
        <p:txBody>
          <a:bodyPr/>
          <a:lstStyle/>
          <a:p>
            <a:pPr algn="just">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Australia is one of the few developed nations that does not formally regulate medical scientists and technical officers. </a:t>
            </a:r>
          </a:p>
          <a:p>
            <a:pPr algn="just">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The government’s reluctance to regulate medical scientists and technical officers is rooted in the desire to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avoid administrative costs</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focus on high-risk areas (doctors, nurses),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promote industry self-regulation</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maintain flexibility</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in a rapidly evolving field.</a:t>
            </a:r>
          </a:p>
          <a:p>
            <a:pPr algn="just">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Recognizing the need for a system that promotes competency and professional development, the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Australian Institute of Medical and Clinical Scientists (AIMS)</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initiated the development of CMLS certification.</a:t>
            </a:r>
          </a:p>
          <a:p>
            <a:pPr>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The CMLS framework emerged as part of a larger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Quality Use of Pathology Program (QUPP)</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project in </a:t>
            </a:r>
            <a:r>
              <a:rPr lang="en-AU" sz="1800" b="1" kern="100" dirty="0">
                <a:effectLst/>
                <a:latin typeface="Calibri" panose="020F0502020204030204" pitchFamily="34" charset="0"/>
                <a:ea typeface="Calibri" panose="020F0502020204030204" pitchFamily="34" charset="0"/>
                <a:cs typeface="Times New Roman" panose="02020603050405020304" pitchFamily="18" charset="0"/>
              </a:rPr>
              <a:t>2020</a:t>
            </a: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with extensive consultation across key stakeholders, including government bodies, pathology providers, and scientific organizations. </a:t>
            </a:r>
          </a:p>
          <a:p>
            <a:endParaRPr lang="en-AU" dirty="0"/>
          </a:p>
        </p:txBody>
      </p:sp>
      <p:sp>
        <p:nvSpPr>
          <p:cNvPr id="4" name="Slide Number Placeholder 3">
            <a:extLst>
              <a:ext uri="{FF2B5EF4-FFF2-40B4-BE49-F238E27FC236}">
                <a16:creationId xmlns:a16="http://schemas.microsoft.com/office/drawing/2014/main" id="{F4441BD7-D1CB-2B09-C05D-10626C2F50E4}"/>
              </a:ext>
            </a:extLst>
          </p:cNvPr>
          <p:cNvSpPr>
            <a:spLocks noGrp="1"/>
          </p:cNvSpPr>
          <p:nvPr>
            <p:ph type="sldNum" sz="quarter" idx="5"/>
          </p:nvPr>
        </p:nvSpPr>
        <p:spPr/>
        <p:txBody>
          <a:bodyPr/>
          <a:lstStyle/>
          <a:p>
            <a:fld id="{31DF21EE-EAA0-4954-A401-1B8B7FBF4BE2}" type="slidenum">
              <a:rPr lang="en-AU" smtClean="0"/>
              <a:t>2</a:t>
            </a:fld>
            <a:endParaRPr lang="en-AU" dirty="0"/>
          </a:p>
        </p:txBody>
      </p:sp>
    </p:spTree>
    <p:extLst>
      <p:ext uri="{BB962C8B-B14F-4D97-AF65-F5344CB8AC3E}">
        <p14:creationId xmlns:p14="http://schemas.microsoft.com/office/powerpoint/2010/main" val="330544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9E84C-79DE-1075-AD75-EFD284774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ABB95-9A20-E708-C1A2-A19A8289C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C090C-055F-732F-C4DA-1BDBB43B3867}"/>
              </a:ext>
            </a:extLst>
          </p:cNvPr>
          <p:cNvSpPr>
            <a:spLocks noGrp="1"/>
          </p:cNvSpPr>
          <p:nvPr>
            <p:ph type="body" idx="1"/>
          </p:nvPr>
        </p:nvSpPr>
        <p:spPr/>
        <p:txBody>
          <a:bodyPr/>
          <a:lstStyle/>
          <a:p>
            <a:pPr>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Since its launch, CMLS certification has seen several milestones</a:t>
            </a:r>
          </a:p>
          <a:p>
            <a:pPr>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To increase accessibility and reduce the financial burden on applicants, a cost-reduction model was introduced in mid-2023.</a:t>
            </a:r>
          </a:p>
          <a:p>
            <a:pPr>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This enabled professional bodies with CPD programs to assess and issue certification on behalf of CMLS. These organisation include AIMS, AACB, ASC and HGSA.</a:t>
            </a:r>
          </a:p>
          <a:p>
            <a:pPr>
              <a:lnSpc>
                <a:spcPct val="107000"/>
              </a:lnSpc>
              <a:spcAft>
                <a:spcPts val="800"/>
              </a:spcAft>
            </a:pP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t>We are excited to announce that the Australasian Cytometry Society (ACS) is now affiliated with the Australian Institute of Medical and Clinical Scientists (AIMS) and its Australasian Professional Acknowledgement and Continuing Education (APACE) program.</a:t>
            </a:r>
          </a:p>
          <a:p>
            <a:r>
              <a:rPr lang="en-US" sz="2800" dirty="0"/>
              <a:t>As part of this affiliation, ACS members can access APACE and CMLS certification at a </a:t>
            </a:r>
            <a:r>
              <a:rPr lang="en-US" sz="2800" b="1" dirty="0"/>
              <a:t>discounted rate of $100</a:t>
            </a:r>
            <a:r>
              <a:rPr lang="en-US" sz="2800" dirty="0"/>
              <a:t>.</a:t>
            </a:r>
          </a:p>
          <a:p>
            <a:pPr>
              <a:lnSpc>
                <a:spcPct val="107000"/>
              </a:lnSpc>
              <a:spcAft>
                <a:spcPts val="800"/>
              </a:spcAft>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AU" dirty="0"/>
          </a:p>
        </p:txBody>
      </p:sp>
      <p:sp>
        <p:nvSpPr>
          <p:cNvPr id="4" name="Slide Number Placeholder 3">
            <a:extLst>
              <a:ext uri="{FF2B5EF4-FFF2-40B4-BE49-F238E27FC236}">
                <a16:creationId xmlns:a16="http://schemas.microsoft.com/office/drawing/2014/main" id="{C2794378-AD96-E3DB-9053-622C71DFD183}"/>
              </a:ext>
            </a:extLst>
          </p:cNvPr>
          <p:cNvSpPr>
            <a:spLocks noGrp="1"/>
          </p:cNvSpPr>
          <p:nvPr>
            <p:ph type="sldNum" sz="quarter" idx="5"/>
          </p:nvPr>
        </p:nvSpPr>
        <p:spPr/>
        <p:txBody>
          <a:bodyPr/>
          <a:lstStyle/>
          <a:p>
            <a:fld id="{31DF21EE-EAA0-4954-A401-1B8B7FBF4BE2}" type="slidenum">
              <a:rPr lang="en-AU" smtClean="0"/>
              <a:t>3</a:t>
            </a:fld>
            <a:endParaRPr lang="en-AU" dirty="0"/>
          </a:p>
        </p:txBody>
      </p:sp>
    </p:spTree>
    <p:extLst>
      <p:ext uri="{BB962C8B-B14F-4D97-AF65-F5344CB8AC3E}">
        <p14:creationId xmlns:p14="http://schemas.microsoft.com/office/powerpoint/2010/main" val="3220309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258A4-D4FF-9A7A-CFC2-C81419D23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41C68-2D59-4CD2-9304-3BC3CC0F3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D71EC-2D8B-B4D6-0477-D739505BAD0D}"/>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tabLst/>
            </a:pPr>
            <a:r>
              <a:rPr kumimoji="0" lang="en-US" sz="1200" b="0" i="0" u="none" strike="noStrike" kern="1200" cap="none" normalizeH="0" baseline="0" dirty="0">
                <a:ln>
                  <a:noFill/>
                </a:ln>
                <a:solidFill>
                  <a:schemeClr val="tx1"/>
                </a:solidFill>
                <a:effectLst/>
                <a:latin typeface="Arial" panose="020B0604020202020204" pitchFamily="34" charset="0"/>
                <a:ea typeface="+mn-ea"/>
                <a:cs typeface="+mn-cs"/>
              </a:rPr>
              <a:t>The aim of CMLS was to create a voluntary, competency-based certification for medical laboratory professionals to:</a:t>
            </a:r>
            <a:endParaRPr lang="en-US" b="1" dirty="0"/>
          </a:p>
          <a:p>
            <a:pPr>
              <a:buFont typeface="Arial" panose="020B0604020202020204" pitchFamily="34" charset="0"/>
              <a:buChar char="•"/>
            </a:pPr>
            <a:r>
              <a:rPr lang="en-US" b="1" dirty="0"/>
              <a:t>Ensure Professional Competency:</a:t>
            </a:r>
            <a:r>
              <a:rPr lang="en-US" dirty="0"/>
              <a:t> Provide public assurance that certified individuals meet high standards of knowledge and skills.</a:t>
            </a:r>
          </a:p>
          <a:p>
            <a:pPr>
              <a:buFont typeface="Arial" panose="020B0604020202020204" pitchFamily="34" charset="0"/>
              <a:buChar char="•"/>
            </a:pPr>
            <a:r>
              <a:rPr lang="en-US" b="1" dirty="0"/>
              <a:t>Promote Continuous Professional Development:</a:t>
            </a:r>
            <a:r>
              <a:rPr lang="en-US" dirty="0"/>
              <a:t> Encourage lifelong learning and engagement in continuing education programs like APACE.</a:t>
            </a:r>
          </a:p>
          <a:p>
            <a:pPr>
              <a:buFont typeface="Arial" panose="020B0604020202020204" pitchFamily="34" charset="0"/>
              <a:buChar char="•"/>
            </a:pPr>
            <a:r>
              <a:rPr lang="en-US" b="1" dirty="0"/>
              <a:t>Enhance Workforce Quality:</a:t>
            </a:r>
            <a:r>
              <a:rPr lang="en-US" dirty="0"/>
              <a:t> Establish consistent standards across the medical laboratory workforce, improving service delivery and patient outcomes.</a:t>
            </a:r>
          </a:p>
          <a:p>
            <a:pPr>
              <a:buFont typeface="Arial" panose="020B0604020202020204" pitchFamily="34" charset="0"/>
              <a:buChar char="•"/>
            </a:pPr>
            <a:r>
              <a:rPr lang="en-US" b="1" dirty="0"/>
              <a:t>Provide Career Advancement Opportunities:</a:t>
            </a:r>
            <a:r>
              <a:rPr lang="en-US" dirty="0"/>
              <a:t> Offer recognition that supports career progression and enhances employability.</a:t>
            </a:r>
          </a:p>
          <a:p>
            <a:pPr>
              <a:buFont typeface="Arial" panose="020B0604020202020204" pitchFamily="34" charset="0"/>
              <a:buChar char="•"/>
            </a:pPr>
            <a:r>
              <a:rPr lang="en-US" b="1" dirty="0"/>
              <a:t>Support Industry Self-Regulation:</a:t>
            </a:r>
            <a:r>
              <a:rPr lang="en-US" dirty="0"/>
              <a:t> Create an industry-driven framework that fosters accountability without requiring formal government regulation.</a:t>
            </a:r>
          </a:p>
          <a:p>
            <a:pPr>
              <a:buFont typeface="Arial" panose="020B0604020202020204" pitchFamily="34" charset="0"/>
              <a:buChar char="•"/>
            </a:pPr>
            <a:r>
              <a:rPr lang="en-US" b="1" dirty="0"/>
              <a:t>Increase Public Confidence:</a:t>
            </a:r>
            <a:r>
              <a:rPr lang="en-US" dirty="0"/>
              <a:t> Build trust in medical laboratory services by certifying the qualifications and competence of scientists.</a:t>
            </a:r>
          </a:p>
          <a:p>
            <a:pPr>
              <a:buFont typeface="Arial" panose="020B0604020202020204" pitchFamily="34" charset="0"/>
              <a:buChar char="•"/>
            </a:pPr>
            <a:r>
              <a:rPr lang="en-US" b="1" dirty="0"/>
              <a:t>Facilitate Workforce Mobility:</a:t>
            </a:r>
            <a:r>
              <a:rPr lang="en-US" dirty="0"/>
              <a:t> Standardized certification allows easier recognition of qualifications across organizations and sectors.</a:t>
            </a:r>
          </a:p>
          <a:p>
            <a:endParaRPr lang="en-AU" dirty="0"/>
          </a:p>
        </p:txBody>
      </p:sp>
      <p:sp>
        <p:nvSpPr>
          <p:cNvPr id="4" name="Slide Number Placeholder 3">
            <a:extLst>
              <a:ext uri="{FF2B5EF4-FFF2-40B4-BE49-F238E27FC236}">
                <a16:creationId xmlns:a16="http://schemas.microsoft.com/office/drawing/2014/main" id="{4B71FE89-A006-EB90-3BFF-847100F72ECE}"/>
              </a:ext>
            </a:extLst>
          </p:cNvPr>
          <p:cNvSpPr>
            <a:spLocks noGrp="1"/>
          </p:cNvSpPr>
          <p:nvPr>
            <p:ph type="sldNum" sz="quarter" idx="5"/>
          </p:nvPr>
        </p:nvSpPr>
        <p:spPr/>
        <p:txBody>
          <a:bodyPr/>
          <a:lstStyle/>
          <a:p>
            <a:fld id="{31DF21EE-EAA0-4954-A401-1B8B7FBF4BE2}" type="slidenum">
              <a:rPr lang="en-AU" smtClean="0"/>
              <a:t>4</a:t>
            </a:fld>
            <a:endParaRPr lang="en-AU" dirty="0"/>
          </a:p>
        </p:txBody>
      </p:sp>
    </p:spTree>
    <p:extLst>
      <p:ext uri="{BB962C8B-B14F-4D97-AF65-F5344CB8AC3E}">
        <p14:creationId xmlns:p14="http://schemas.microsoft.com/office/powerpoint/2010/main" val="1006490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12988-21C4-4C27-F125-AE8D2FD42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24BEC-F910-9ADC-882F-F68E3302D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14047-6394-B52C-D751-7D7BDC721B02}"/>
              </a:ext>
            </a:extLst>
          </p:cNvPr>
          <p:cNvSpPr>
            <a:spLocks noGrp="1"/>
          </p:cNvSpPr>
          <p:nvPr>
            <p:ph type="body" idx="1"/>
          </p:nvPr>
        </p:nvSpPr>
        <p:spPr/>
        <p:txBody>
          <a:bodyPr/>
          <a:lstStyle/>
          <a:p>
            <a:r>
              <a:rPr lang="en-AU" dirty="0"/>
              <a:t>The  requirements …</a:t>
            </a:r>
          </a:p>
        </p:txBody>
      </p:sp>
      <p:sp>
        <p:nvSpPr>
          <p:cNvPr id="4" name="Slide Number Placeholder 3">
            <a:extLst>
              <a:ext uri="{FF2B5EF4-FFF2-40B4-BE49-F238E27FC236}">
                <a16:creationId xmlns:a16="http://schemas.microsoft.com/office/drawing/2014/main" id="{25A08ABF-7E74-6FE7-742B-D6C9974BB3DA}"/>
              </a:ext>
            </a:extLst>
          </p:cNvPr>
          <p:cNvSpPr>
            <a:spLocks noGrp="1"/>
          </p:cNvSpPr>
          <p:nvPr>
            <p:ph type="sldNum" sz="quarter" idx="5"/>
          </p:nvPr>
        </p:nvSpPr>
        <p:spPr/>
        <p:txBody>
          <a:bodyPr/>
          <a:lstStyle/>
          <a:p>
            <a:fld id="{31DF21EE-EAA0-4954-A401-1B8B7FBF4BE2}" type="slidenum">
              <a:rPr lang="en-AU" smtClean="0"/>
              <a:t>5</a:t>
            </a:fld>
            <a:endParaRPr lang="en-AU" dirty="0"/>
          </a:p>
        </p:txBody>
      </p:sp>
    </p:spTree>
    <p:extLst>
      <p:ext uri="{BB962C8B-B14F-4D97-AF65-F5344CB8AC3E}">
        <p14:creationId xmlns:p14="http://schemas.microsoft.com/office/powerpoint/2010/main" val="1511306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225CC-AE23-AFBC-567A-8EA35377E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E7A10-1299-D3EE-1C81-62FF49BE48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C6E4C-F089-3B97-8282-8ADFC3892B7B}"/>
              </a:ext>
            </a:extLst>
          </p:cNvPr>
          <p:cNvSpPr>
            <a:spLocks noGrp="1"/>
          </p:cNvSpPr>
          <p:nvPr>
            <p:ph type="body" idx="1"/>
          </p:nvPr>
        </p:nvSpPr>
        <p:spPr/>
        <p:txBody>
          <a:bodyPr/>
          <a:lstStyle/>
          <a:p>
            <a:r>
              <a:rPr lang="en-AU" dirty="0"/>
              <a:t>The certification process involves ..</a:t>
            </a:r>
          </a:p>
        </p:txBody>
      </p:sp>
      <p:sp>
        <p:nvSpPr>
          <p:cNvPr id="4" name="Slide Number Placeholder 3">
            <a:extLst>
              <a:ext uri="{FF2B5EF4-FFF2-40B4-BE49-F238E27FC236}">
                <a16:creationId xmlns:a16="http://schemas.microsoft.com/office/drawing/2014/main" id="{FF8E0330-9BAD-ABDE-0B90-ED89B4CE05F8}"/>
              </a:ext>
            </a:extLst>
          </p:cNvPr>
          <p:cNvSpPr>
            <a:spLocks noGrp="1"/>
          </p:cNvSpPr>
          <p:nvPr>
            <p:ph type="sldNum" sz="quarter" idx="5"/>
          </p:nvPr>
        </p:nvSpPr>
        <p:spPr/>
        <p:txBody>
          <a:bodyPr/>
          <a:lstStyle/>
          <a:p>
            <a:fld id="{31DF21EE-EAA0-4954-A401-1B8B7FBF4BE2}" type="slidenum">
              <a:rPr lang="en-AU" smtClean="0"/>
              <a:t>6</a:t>
            </a:fld>
            <a:endParaRPr lang="en-AU" dirty="0"/>
          </a:p>
        </p:txBody>
      </p:sp>
    </p:spTree>
    <p:extLst>
      <p:ext uri="{BB962C8B-B14F-4D97-AF65-F5344CB8AC3E}">
        <p14:creationId xmlns:p14="http://schemas.microsoft.com/office/powerpoint/2010/main" val="1021776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DCADD-C6F6-B32E-682F-FC3C7698A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9D61C-2D5E-D8CD-87C1-EDC1EE6FA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D2C97-261E-E7F7-01DE-7F37F7C612E6}"/>
              </a:ext>
            </a:extLst>
          </p:cNvPr>
          <p:cNvSpPr>
            <a:spLocks noGrp="1"/>
          </p:cNvSpPr>
          <p:nvPr>
            <p:ph type="body" idx="1"/>
          </p:nvPr>
        </p:nvSpPr>
        <p:spPr/>
        <p:txBody>
          <a:bodyPr/>
          <a:lstStyle/>
          <a:p>
            <a:r>
              <a:rPr lang="en-US" dirty="0"/>
              <a:t>APACE </a:t>
            </a:r>
            <a:r>
              <a:rPr lang="en-US" dirty="0" err="1"/>
              <a:t>poiHere</a:t>
            </a:r>
            <a:r>
              <a:rPr lang="en-US" dirty="0"/>
              <a:t> is the </a:t>
            </a:r>
            <a:r>
              <a:rPr lang="en-US" b="1" dirty="0"/>
              <a:t>Key Features of the activity credit guide </a:t>
            </a:r>
          </a:p>
          <a:p>
            <a:r>
              <a:rPr lang="en-US" b="1" dirty="0"/>
              <a:t>Activity Categories</a:t>
            </a:r>
            <a:r>
              <a:rPr lang="en-US" dirty="0"/>
              <a:t>: The guide categorizes CPD activities, including workshops, seminars, online courses, and self-directed learning, each with designated point values based on time and complexity.</a:t>
            </a:r>
          </a:p>
          <a:p>
            <a:pPr>
              <a:buFont typeface="+mj-lt"/>
              <a:buAutoNum type="arabicPeriod"/>
            </a:pPr>
            <a:r>
              <a:rPr lang="en-US" b="1" dirty="0"/>
              <a:t>Flexible Learning Options</a:t>
            </a:r>
            <a:r>
              <a:rPr lang="en-US" dirty="0"/>
              <a:t>: Professionals can choose from a diverse range of activities to accumulate points, allowing for personalized development aligned with individual career goals and interests.</a:t>
            </a:r>
          </a:p>
          <a:p>
            <a:pPr>
              <a:buFont typeface="+mj-lt"/>
              <a:buNone/>
            </a:pPr>
            <a:r>
              <a:rPr lang="en-US" dirty="0"/>
              <a:t>Only 100 credit are required per 2 year </a:t>
            </a:r>
            <a:r>
              <a:rPr lang="en-US" dirty="0" err="1"/>
              <a:t>cycel</a:t>
            </a:r>
            <a:endParaRPr lang="en-US" dirty="0"/>
          </a:p>
          <a:p>
            <a:endParaRPr lang="en-AU" dirty="0"/>
          </a:p>
        </p:txBody>
      </p:sp>
      <p:sp>
        <p:nvSpPr>
          <p:cNvPr id="4" name="Slide Number Placeholder 3">
            <a:extLst>
              <a:ext uri="{FF2B5EF4-FFF2-40B4-BE49-F238E27FC236}">
                <a16:creationId xmlns:a16="http://schemas.microsoft.com/office/drawing/2014/main" id="{1896BA62-F067-A38F-F251-AD6E93399A50}"/>
              </a:ext>
            </a:extLst>
          </p:cNvPr>
          <p:cNvSpPr>
            <a:spLocks noGrp="1"/>
          </p:cNvSpPr>
          <p:nvPr>
            <p:ph type="sldNum" sz="quarter" idx="5"/>
          </p:nvPr>
        </p:nvSpPr>
        <p:spPr/>
        <p:txBody>
          <a:bodyPr/>
          <a:lstStyle/>
          <a:p>
            <a:fld id="{31DF21EE-EAA0-4954-A401-1B8B7FBF4BE2}" type="slidenum">
              <a:rPr lang="en-AU" smtClean="0"/>
              <a:t>7</a:t>
            </a:fld>
            <a:endParaRPr lang="en-AU" dirty="0"/>
          </a:p>
        </p:txBody>
      </p:sp>
    </p:spTree>
    <p:extLst>
      <p:ext uri="{BB962C8B-B14F-4D97-AF65-F5344CB8AC3E}">
        <p14:creationId xmlns:p14="http://schemas.microsoft.com/office/powerpoint/2010/main" val="2416493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07D78-67A8-6F96-396D-525C4CE5D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C1005-38B9-94E7-30E8-90A26271D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D7A0F-1962-E5A8-EB54-1FF12F02F4BE}"/>
              </a:ext>
            </a:extLst>
          </p:cNvPr>
          <p:cNvSpPr>
            <a:spLocks noGrp="1"/>
          </p:cNvSpPr>
          <p:nvPr>
            <p:ph type="body" idx="1"/>
          </p:nvPr>
        </p:nvSpPr>
        <p:spPr/>
        <p:txBody>
          <a:bodyPr/>
          <a:lstStyle/>
          <a:p>
            <a:r>
              <a:rPr lang="en-US" dirty="0"/>
              <a:t>Pursuing certification is a strategic decision that enhances your professional credibility and validates your expertise in the field.</a:t>
            </a:r>
          </a:p>
          <a:p>
            <a:r>
              <a:rPr lang="en-US" dirty="0"/>
              <a:t>Additionally, certification fosters continuous learning and skill development, ensuring that you stay current in a rapidly evolving industry. </a:t>
            </a:r>
          </a:p>
          <a:p>
            <a:r>
              <a:rPr lang="en-US" dirty="0"/>
              <a:t>By becoming certified, you not only invest in your personal growth but also contribute to the integrity and standards of your profession. </a:t>
            </a:r>
          </a:p>
          <a:p>
            <a:r>
              <a:rPr lang="en-US" dirty="0"/>
              <a:t>In a competitive job market, certification can be a significant differentiator, making you a more attractive candidate for employers.</a:t>
            </a:r>
          </a:p>
        </p:txBody>
      </p:sp>
      <p:sp>
        <p:nvSpPr>
          <p:cNvPr id="4" name="Slide Number Placeholder 3">
            <a:extLst>
              <a:ext uri="{FF2B5EF4-FFF2-40B4-BE49-F238E27FC236}">
                <a16:creationId xmlns:a16="http://schemas.microsoft.com/office/drawing/2014/main" id="{E98E4269-D09B-B448-DF00-5B6710592292}"/>
              </a:ext>
            </a:extLst>
          </p:cNvPr>
          <p:cNvSpPr>
            <a:spLocks noGrp="1"/>
          </p:cNvSpPr>
          <p:nvPr>
            <p:ph type="sldNum" sz="quarter" idx="5"/>
          </p:nvPr>
        </p:nvSpPr>
        <p:spPr/>
        <p:txBody>
          <a:bodyPr/>
          <a:lstStyle/>
          <a:p>
            <a:fld id="{31DF21EE-EAA0-4954-A401-1B8B7FBF4BE2}" type="slidenum">
              <a:rPr lang="en-AU" smtClean="0"/>
              <a:t>8</a:t>
            </a:fld>
            <a:endParaRPr lang="en-AU" dirty="0"/>
          </a:p>
        </p:txBody>
      </p:sp>
    </p:spTree>
    <p:extLst>
      <p:ext uri="{BB962C8B-B14F-4D97-AF65-F5344CB8AC3E}">
        <p14:creationId xmlns:p14="http://schemas.microsoft.com/office/powerpoint/2010/main" val="508698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D23C-829C-AD16-81D5-1FB6CF01F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9973B-4EB0-7AC2-508D-92ADDD137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C464A-74B6-E49F-7811-908705295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embrace the opportunity and get APACE and go CMLS!</a:t>
            </a:r>
          </a:p>
          <a:p>
            <a:endParaRPr lang="en-US" dirty="0"/>
          </a:p>
        </p:txBody>
      </p:sp>
      <p:sp>
        <p:nvSpPr>
          <p:cNvPr id="4" name="Slide Number Placeholder 3">
            <a:extLst>
              <a:ext uri="{FF2B5EF4-FFF2-40B4-BE49-F238E27FC236}">
                <a16:creationId xmlns:a16="http://schemas.microsoft.com/office/drawing/2014/main" id="{B450DE01-4ADD-D6B3-DA91-65267980AD2A}"/>
              </a:ext>
            </a:extLst>
          </p:cNvPr>
          <p:cNvSpPr>
            <a:spLocks noGrp="1"/>
          </p:cNvSpPr>
          <p:nvPr>
            <p:ph type="sldNum" sz="quarter" idx="5"/>
          </p:nvPr>
        </p:nvSpPr>
        <p:spPr/>
        <p:txBody>
          <a:bodyPr/>
          <a:lstStyle/>
          <a:p>
            <a:fld id="{31DF21EE-EAA0-4954-A401-1B8B7FBF4BE2}" type="slidenum">
              <a:rPr lang="en-AU" smtClean="0"/>
              <a:t>9</a:t>
            </a:fld>
            <a:endParaRPr lang="en-AU" dirty="0"/>
          </a:p>
        </p:txBody>
      </p:sp>
    </p:spTree>
    <p:extLst>
      <p:ext uri="{BB962C8B-B14F-4D97-AF65-F5344CB8AC3E}">
        <p14:creationId xmlns:p14="http://schemas.microsoft.com/office/powerpoint/2010/main" val="781677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075A2-17AF-A897-B1A2-AB83E945A6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160BE0-5FE9-95D9-7FE5-920E3CE7E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D4F9B58-A156-5641-FE6F-9D5666B83034}"/>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D14CF7E1-38A3-0D8E-44FD-4638F87BD712}"/>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87515B43-360F-2B89-5F3F-AC874C2B9507}"/>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409064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9E4C-D597-05F2-5A25-4BBC33346D6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AA499A4-B2AE-8169-BDEE-9C0E24E16A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B7CF143-B05E-2910-C40B-915FC8683DD5}"/>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F7B85938-73ED-2FC3-7612-DC4175C6FC98}"/>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861DE6E1-1B4B-1CA5-9683-45F4B7B53935}"/>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727429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35038C-5AB7-3145-2376-EB7F647B2B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EFF0AD1-E737-AED7-CBCB-EE7EAC7A6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95F6186-1227-C596-9484-7F3EEC84B42C}"/>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49FF7706-8E59-1CAE-F228-F7927170950E}"/>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11EF7EA5-B9A3-A92D-1589-67444824E1FC}"/>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22300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43595-F542-FD89-3DFB-9FD9972D6E3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0E06139-04A1-21DD-16C5-3973D4C468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9E7F41-AAC7-F25A-D757-F7F6B0A4F5A2}"/>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EA3F35F9-402D-5BD6-FE3A-5F191EAFDC47}"/>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ED987F3D-3433-F338-AB31-05BFA1EC9573}"/>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2892265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C897-FBFF-D385-CE7B-3C65740C22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59A03FD-F975-FB62-9675-D503EDCAA1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7B31FA-1294-8120-5F45-C34F1EEFA3C1}"/>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0094EC74-B4B5-DF17-B54C-20862AB8B023}"/>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AC54AC73-A3B3-AF3A-8674-B83C4AF33821}"/>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879046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4F64E-FC8D-1C14-E297-0F7ADB6E79D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7FD4D-F96B-A580-3010-53B00A5C63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755B568-F666-2352-C998-7D3505AC06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65A1F68-B036-B35A-3910-FD79EF64020D}"/>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6" name="Footer Placeholder 5">
            <a:extLst>
              <a:ext uri="{FF2B5EF4-FFF2-40B4-BE49-F238E27FC236}">
                <a16:creationId xmlns:a16="http://schemas.microsoft.com/office/drawing/2014/main" id="{16ACDE5C-CE51-7FDC-E83F-D611C65126A3}"/>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0CC388FF-3649-A572-5BE8-715FFD6200E3}"/>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3520782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49CA5-D004-2F22-6FBD-3CB1F981BC99}"/>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203FA91-502B-51FA-BC1A-A14B8FB257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C33FD1-6525-7A93-6B9B-EF17FF156C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621F45F-EB0E-8C6E-F85C-2BFCA0C386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261DA4-7118-8AC2-9107-BEF76A9E3F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53823D7-B379-09AF-A1EC-B22E35A407C7}"/>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8" name="Footer Placeholder 7">
            <a:extLst>
              <a:ext uri="{FF2B5EF4-FFF2-40B4-BE49-F238E27FC236}">
                <a16:creationId xmlns:a16="http://schemas.microsoft.com/office/drawing/2014/main" id="{7004FF91-4C02-570C-D645-B6A2E73FEE91}"/>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3D2A8625-ACAE-18A8-D53C-DD292BA89FD3}"/>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146570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B8C39-8FEE-4078-CB4C-271C81326B8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AE682D3-D48D-9AC1-C3A8-303C35D34FA9}"/>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4" name="Footer Placeholder 3">
            <a:extLst>
              <a:ext uri="{FF2B5EF4-FFF2-40B4-BE49-F238E27FC236}">
                <a16:creationId xmlns:a16="http://schemas.microsoft.com/office/drawing/2014/main" id="{EF38FCEF-8014-752B-6240-371C916DD982}"/>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AA577208-6256-C3DB-F726-C554B2B221A9}"/>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3950634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C2F198-480C-A3CC-8504-7927A189A34F}"/>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3" name="Footer Placeholder 2">
            <a:extLst>
              <a:ext uri="{FF2B5EF4-FFF2-40B4-BE49-F238E27FC236}">
                <a16:creationId xmlns:a16="http://schemas.microsoft.com/office/drawing/2014/main" id="{501ED4C6-9C0B-5D7A-6504-9983B4C70585}"/>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0773665B-B714-4781-1CDC-43111F43E6B4}"/>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3099598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AF95C-4964-AEA9-7CBC-DA344E2CBB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F826BE5-54A4-9D9B-F315-0BDC1591A9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25AE6A3-A499-E8BA-E720-AF94406DFE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FFA3F2-7C60-0ED0-42D3-6C5A0A89345A}"/>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6" name="Footer Placeholder 5">
            <a:extLst>
              <a:ext uri="{FF2B5EF4-FFF2-40B4-BE49-F238E27FC236}">
                <a16:creationId xmlns:a16="http://schemas.microsoft.com/office/drawing/2014/main" id="{767365C8-C202-12EA-80C1-117B0C049B3D}"/>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535CBE7B-A2F3-4A5F-B5A5-A8CEB2B5E51E}"/>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45665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BBC2C-7516-2335-0B3A-830F8D44BF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5A34C2F8-749B-CBA3-AD5F-5FB91E2A31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263B14F6-3ED7-F7B2-015E-19786AAFC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28E34-847F-931A-909C-ECFBF2854817}"/>
              </a:ext>
            </a:extLst>
          </p:cNvPr>
          <p:cNvSpPr>
            <a:spLocks noGrp="1"/>
          </p:cNvSpPr>
          <p:nvPr>
            <p:ph type="dt" sz="half" idx="10"/>
          </p:nvPr>
        </p:nvSpPr>
        <p:spPr/>
        <p:txBody>
          <a:bodyPr/>
          <a:lstStyle/>
          <a:p>
            <a:fld id="{44FE60A2-CB85-4F4E-A7BB-59AA12703497}" type="datetimeFigureOut">
              <a:rPr lang="en-AU" smtClean="0"/>
              <a:t>19/10/2024</a:t>
            </a:fld>
            <a:endParaRPr lang="en-AU" dirty="0"/>
          </a:p>
        </p:txBody>
      </p:sp>
      <p:sp>
        <p:nvSpPr>
          <p:cNvPr id="6" name="Footer Placeholder 5">
            <a:extLst>
              <a:ext uri="{FF2B5EF4-FFF2-40B4-BE49-F238E27FC236}">
                <a16:creationId xmlns:a16="http://schemas.microsoft.com/office/drawing/2014/main" id="{BB539878-BEBF-A919-7F8E-197AE3E48065}"/>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30AD7957-5B2A-C9DF-7CFE-622337BBC3C4}"/>
              </a:ext>
            </a:extLst>
          </p:cNvPr>
          <p:cNvSpPr>
            <a:spLocks noGrp="1"/>
          </p:cNvSpPr>
          <p:nvPr>
            <p:ph type="sldNum" sz="quarter" idx="12"/>
          </p:nvPr>
        </p:nvSpPr>
        <p:spPr/>
        <p:txBody>
          <a:bodyPr/>
          <a:lstStyle/>
          <a:p>
            <a:fld id="{ECB581CA-0AD8-4087-A6CC-5A883D0858BC}" type="slidenum">
              <a:rPr lang="en-AU" smtClean="0"/>
              <a:t>‹#›</a:t>
            </a:fld>
            <a:endParaRPr lang="en-AU" dirty="0"/>
          </a:p>
        </p:txBody>
      </p:sp>
    </p:spTree>
    <p:extLst>
      <p:ext uri="{BB962C8B-B14F-4D97-AF65-F5344CB8AC3E}">
        <p14:creationId xmlns:p14="http://schemas.microsoft.com/office/powerpoint/2010/main" val="2273431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792396-EFBC-FBF0-CF93-A8430F73CF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047A447-D665-566C-A000-6925A37A0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982B56A-EE01-86EB-0646-CD14890A7E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FE60A2-CB85-4F4E-A7BB-59AA12703497}" type="datetimeFigureOut">
              <a:rPr lang="en-AU" smtClean="0"/>
              <a:t>19/10/2024</a:t>
            </a:fld>
            <a:endParaRPr lang="en-AU" dirty="0"/>
          </a:p>
        </p:txBody>
      </p:sp>
      <p:sp>
        <p:nvSpPr>
          <p:cNvPr id="5" name="Footer Placeholder 4">
            <a:extLst>
              <a:ext uri="{FF2B5EF4-FFF2-40B4-BE49-F238E27FC236}">
                <a16:creationId xmlns:a16="http://schemas.microsoft.com/office/drawing/2014/main" id="{76052673-86AE-F90B-92CC-78B6BAD89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dirty="0"/>
          </a:p>
        </p:txBody>
      </p:sp>
      <p:sp>
        <p:nvSpPr>
          <p:cNvPr id="6" name="Slide Number Placeholder 5">
            <a:extLst>
              <a:ext uri="{FF2B5EF4-FFF2-40B4-BE49-F238E27FC236}">
                <a16:creationId xmlns:a16="http://schemas.microsoft.com/office/drawing/2014/main" id="{B84A4ED6-4BDD-EE13-9B04-053B9DA09E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B581CA-0AD8-4087-A6CC-5A883D0858BC}" type="slidenum">
              <a:rPr lang="en-AU" smtClean="0"/>
              <a:t>‹#›</a:t>
            </a:fld>
            <a:endParaRPr lang="en-AU" dirty="0"/>
          </a:p>
        </p:txBody>
      </p:sp>
    </p:spTree>
    <p:extLst>
      <p:ext uri="{BB962C8B-B14F-4D97-AF65-F5344CB8AC3E}">
        <p14:creationId xmlns:p14="http://schemas.microsoft.com/office/powerpoint/2010/main" val="1900875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C6B94B13-EB15-C81D-13A6-D56A6A79C841}"/>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1FA8C9D7-A8BF-9E48-FB96-3AC79080C92B}"/>
              </a:ext>
            </a:extLst>
          </p:cNvPr>
          <p:cNvSpPr txBox="1"/>
          <p:nvPr/>
        </p:nvSpPr>
        <p:spPr>
          <a:xfrm>
            <a:off x="2117829" y="1554650"/>
            <a:ext cx="10074171" cy="1323439"/>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rPr>
              <a:t>National Certification Scheme for the Medical Laboratory Science Workforce</a:t>
            </a:r>
            <a:endParaRPr lang="en-PH" sz="4000" b="1" dirty="0">
              <a:solidFill>
                <a:srgbClr val="188C84"/>
              </a:solidFill>
              <a:effectLst/>
              <a:latin typeface="Quicksand" panose="00000500000000000000" pitchFamily="2" charset="0"/>
              <a:ea typeface="Calibri" panose="020F0502020204030204" pitchFamily="34" charset="0"/>
            </a:endParaRPr>
          </a:p>
        </p:txBody>
      </p:sp>
      <p:pic>
        <p:nvPicPr>
          <p:cNvPr id="2" name="Picture 4">
            <a:extLst>
              <a:ext uri="{FF2B5EF4-FFF2-40B4-BE49-F238E27FC236}">
                <a16:creationId xmlns:a16="http://schemas.microsoft.com/office/drawing/2014/main" id="{5D67C28B-7CFB-DBBF-74B8-6E877AE934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1776" y="2878089"/>
            <a:ext cx="6386275" cy="1951795"/>
          </a:xfrm>
          <a:prstGeom prst="rect">
            <a:avLst/>
          </a:prstGeom>
          <a:solidFill>
            <a:schemeClr val="accent1"/>
          </a:solidFill>
        </p:spPr>
      </p:pic>
      <p:sp>
        <p:nvSpPr>
          <p:cNvPr id="3" name="TextBox 2">
            <a:extLst>
              <a:ext uri="{FF2B5EF4-FFF2-40B4-BE49-F238E27FC236}">
                <a16:creationId xmlns:a16="http://schemas.microsoft.com/office/drawing/2014/main" id="{48AB03BE-F975-072C-8CDE-AB2A19D244C2}"/>
              </a:ext>
            </a:extLst>
          </p:cNvPr>
          <p:cNvSpPr txBox="1"/>
          <p:nvPr/>
        </p:nvSpPr>
        <p:spPr>
          <a:xfrm>
            <a:off x="4412141" y="6031633"/>
            <a:ext cx="3367717" cy="646331"/>
          </a:xfrm>
          <a:prstGeom prst="rect">
            <a:avLst/>
          </a:prstGeom>
          <a:noFill/>
        </p:spPr>
        <p:txBody>
          <a:bodyPr wrap="none" rtlCol="0">
            <a:spAutoFit/>
          </a:bodyPr>
          <a:lstStyle/>
          <a:p>
            <a:pPr algn="ctr"/>
            <a:r>
              <a:rPr lang="en-AU" b="1" dirty="0"/>
              <a:t>Tina Pham</a:t>
            </a:r>
          </a:p>
          <a:p>
            <a:pPr algn="ctr"/>
            <a:r>
              <a:rPr lang="en-AU" dirty="0"/>
              <a:t>St Vincent’s Hospital Melbourne</a:t>
            </a:r>
          </a:p>
        </p:txBody>
      </p:sp>
    </p:spTree>
    <p:extLst>
      <p:ext uri="{BB962C8B-B14F-4D97-AF65-F5344CB8AC3E}">
        <p14:creationId xmlns:p14="http://schemas.microsoft.com/office/powerpoint/2010/main" val="2504292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85280-0BD2-D2BE-0D99-0D563E95A5C0}"/>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111C43EC-B1FA-F212-77A3-67D38FE23BCF}"/>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9FE1CA2A-0DF6-C91D-99DA-D7EC1360ABE2}"/>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rPr>
              <a:t>Background</a:t>
            </a:r>
            <a:endParaRPr lang="en-PH" sz="4000" b="1" dirty="0">
              <a:solidFill>
                <a:srgbClr val="188C84"/>
              </a:solidFill>
              <a:effectLst/>
              <a:latin typeface="Quicksand" panose="00000500000000000000" pitchFamily="2" charset="0"/>
              <a:ea typeface="Calibri" panose="020F0502020204030204" pitchFamily="34" charset="0"/>
            </a:endParaRPr>
          </a:p>
        </p:txBody>
      </p:sp>
      <p:sp>
        <p:nvSpPr>
          <p:cNvPr id="3" name="TextBox 2">
            <a:extLst>
              <a:ext uri="{FF2B5EF4-FFF2-40B4-BE49-F238E27FC236}">
                <a16:creationId xmlns:a16="http://schemas.microsoft.com/office/drawing/2014/main" id="{F30E9D46-B7FB-8DB0-36E4-AFDC1F3B519A}"/>
              </a:ext>
            </a:extLst>
          </p:cNvPr>
          <p:cNvSpPr txBox="1"/>
          <p:nvPr/>
        </p:nvSpPr>
        <p:spPr>
          <a:xfrm>
            <a:off x="2554867" y="2241676"/>
            <a:ext cx="6904722" cy="3293209"/>
          </a:xfrm>
          <a:prstGeom prst="rect">
            <a:avLst/>
          </a:prstGeom>
          <a:noFill/>
        </p:spPr>
        <p:txBody>
          <a:bodyPr wrap="square" rtlCol="0">
            <a:spAutoFit/>
          </a:bodyPr>
          <a:lstStyle/>
          <a:p>
            <a:pPr eaLnBrk="0" fontAlgn="base" hangingPunct="0">
              <a:spcBef>
                <a:spcPct val="0"/>
              </a:spcBef>
              <a:spcAft>
                <a:spcPct val="0"/>
              </a:spcAft>
            </a:pPr>
            <a:r>
              <a:rPr lang="en-US" altLang="en-US" sz="1600" b="1" dirty="0">
                <a:latin typeface="Arial" panose="020B0604020202020204" pitchFamily="34" charset="0"/>
              </a:rPr>
              <a:t>Background</a:t>
            </a:r>
          </a:p>
          <a:p>
            <a:pPr algn="just" eaLnBrk="0" fontAlgn="base" hangingPunct="0">
              <a:spcBef>
                <a:spcPct val="0"/>
              </a:spcBef>
              <a:spcAft>
                <a:spcPct val="0"/>
              </a:spcAft>
              <a:buFontTx/>
              <a:buChar char="•"/>
            </a:pPr>
            <a:r>
              <a:rPr lang="en-US" altLang="en-US" sz="1600" dirty="0">
                <a:latin typeface="Arial" panose="020B0604020202020204" pitchFamily="34" charset="0"/>
              </a:rPr>
              <a:t> Australia is one of the few developed nations without formal regulation for medical scientists and technical officers.</a:t>
            </a:r>
          </a:p>
          <a:p>
            <a:pPr algn="just" eaLnBrk="0" fontAlgn="base" hangingPunct="0">
              <a:spcBef>
                <a:spcPct val="0"/>
              </a:spcBef>
              <a:spcAft>
                <a:spcPct val="0"/>
              </a:spcAft>
              <a:buFontTx/>
              <a:buChar char="•"/>
            </a:pPr>
            <a:r>
              <a:rPr lang="en-US" altLang="en-US" sz="1600" dirty="0">
                <a:latin typeface="Arial" panose="020B0604020202020204" pitchFamily="34" charset="0"/>
              </a:rPr>
              <a:t> The government reluctance to regulate aims to avoid administrative costs, focus on high-risk areas, encourage self-regulation, and maintain flexibility in this evolving field. </a:t>
            </a:r>
          </a:p>
          <a:p>
            <a:endParaRPr lang="en-US" sz="1600" b="1" dirty="0"/>
          </a:p>
          <a:p>
            <a:r>
              <a:rPr lang="en-US" sz="1600" b="1" dirty="0"/>
              <a:t>Initial Launch (2020)</a:t>
            </a:r>
            <a:endParaRPr lang="en-US" sz="1600" dirty="0"/>
          </a:p>
          <a:p>
            <a:pPr>
              <a:buFont typeface="Arial" panose="020B0604020202020204" pitchFamily="34" charset="0"/>
              <a:buChar char="•"/>
            </a:pPr>
            <a:r>
              <a:rPr lang="en-US" sz="1600" dirty="0"/>
              <a:t> Official introduction of voluntary certification program.</a:t>
            </a:r>
          </a:p>
          <a:p>
            <a:pPr algn="just">
              <a:buFont typeface="Arial" panose="020B0604020202020204" pitchFamily="34" charset="0"/>
              <a:buChar char="•"/>
            </a:pPr>
            <a:r>
              <a:rPr lang="en-US" sz="1600" dirty="0"/>
              <a:t> Funded by QUPP and developed through stakeholder collaboration.</a:t>
            </a:r>
          </a:p>
          <a:p>
            <a:pPr>
              <a:buFont typeface="Arial" panose="020B0604020202020204" pitchFamily="34" charset="0"/>
              <a:buChar char="•"/>
            </a:pPr>
            <a:r>
              <a:rPr lang="en-US" sz="1600" dirty="0"/>
              <a:t> CMLS responsible for assessing and issuing certification.</a:t>
            </a:r>
          </a:p>
          <a:p>
            <a:pPr>
              <a:buFont typeface="Arial" panose="020B0604020202020204" pitchFamily="34" charset="0"/>
              <a:buChar char="•"/>
            </a:pPr>
            <a:endParaRPr lang="en-US" sz="1600" dirty="0"/>
          </a:p>
          <a:p>
            <a:endParaRPr lang="en-US" sz="1600" dirty="0"/>
          </a:p>
        </p:txBody>
      </p:sp>
      <p:pic>
        <p:nvPicPr>
          <p:cNvPr id="14" name="Picture 13">
            <a:extLst>
              <a:ext uri="{FF2B5EF4-FFF2-40B4-BE49-F238E27FC236}">
                <a16:creationId xmlns:a16="http://schemas.microsoft.com/office/drawing/2014/main" id="{B4DCD1A8-0BAC-C420-AC3B-13CFEEBCC321}"/>
              </a:ext>
            </a:extLst>
          </p:cNvPr>
          <p:cNvPicPr>
            <a:picLocks noChangeAspect="1"/>
          </p:cNvPicPr>
          <p:nvPr/>
        </p:nvPicPr>
        <p:blipFill>
          <a:blip r:embed="rId4"/>
          <a:srcRect r="66419"/>
          <a:stretch/>
        </p:blipFill>
        <p:spPr>
          <a:xfrm>
            <a:off x="9849558" y="807371"/>
            <a:ext cx="1802968" cy="2130383"/>
          </a:xfrm>
          <a:prstGeom prst="rect">
            <a:avLst/>
          </a:prstGeom>
        </p:spPr>
      </p:pic>
      <p:pic>
        <p:nvPicPr>
          <p:cNvPr id="7" name="Picture 6">
            <a:extLst>
              <a:ext uri="{FF2B5EF4-FFF2-40B4-BE49-F238E27FC236}">
                <a16:creationId xmlns:a16="http://schemas.microsoft.com/office/drawing/2014/main" id="{E2C10660-D0BD-50AC-59FD-E6D8E9CCA2C9}"/>
              </a:ext>
            </a:extLst>
          </p:cNvPr>
          <p:cNvPicPr>
            <a:picLocks noChangeAspect="1"/>
          </p:cNvPicPr>
          <p:nvPr/>
        </p:nvPicPr>
        <p:blipFill>
          <a:blip r:embed="rId4"/>
          <a:srcRect l="66419" b="27552"/>
          <a:stretch/>
        </p:blipFill>
        <p:spPr>
          <a:xfrm>
            <a:off x="9881926" y="5039433"/>
            <a:ext cx="1802969" cy="1543429"/>
          </a:xfrm>
          <a:prstGeom prst="rect">
            <a:avLst/>
          </a:prstGeom>
        </p:spPr>
      </p:pic>
      <p:pic>
        <p:nvPicPr>
          <p:cNvPr id="8" name="Picture 7">
            <a:extLst>
              <a:ext uri="{FF2B5EF4-FFF2-40B4-BE49-F238E27FC236}">
                <a16:creationId xmlns:a16="http://schemas.microsoft.com/office/drawing/2014/main" id="{67EFC441-75E6-3F70-8D88-63EEF3FEF1CB}"/>
              </a:ext>
            </a:extLst>
          </p:cNvPr>
          <p:cNvPicPr>
            <a:picLocks noChangeAspect="1"/>
          </p:cNvPicPr>
          <p:nvPr/>
        </p:nvPicPr>
        <p:blipFill>
          <a:blip r:embed="rId4"/>
          <a:srcRect l="33332" r="33175"/>
          <a:stretch/>
        </p:blipFill>
        <p:spPr>
          <a:xfrm>
            <a:off x="9861971" y="2931494"/>
            <a:ext cx="1798237" cy="2130384"/>
          </a:xfrm>
          <a:prstGeom prst="rect">
            <a:avLst/>
          </a:prstGeom>
        </p:spPr>
      </p:pic>
    </p:spTree>
    <p:extLst>
      <p:ext uri="{BB962C8B-B14F-4D97-AF65-F5344CB8AC3E}">
        <p14:creationId xmlns:p14="http://schemas.microsoft.com/office/powerpoint/2010/main" val="2344290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3F28-AAF2-05ED-7BEC-11FC2AE32981}"/>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D338C275-D26C-6630-CB3C-1E74F55273CA}"/>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A657046E-75F7-BA2B-F19C-E5A3FDFA3FAF}"/>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rPr>
              <a:t>Update</a:t>
            </a:r>
            <a:endParaRPr lang="en-PH" sz="4000" b="1" dirty="0">
              <a:solidFill>
                <a:srgbClr val="188C84"/>
              </a:solidFill>
              <a:effectLst/>
              <a:latin typeface="Quicksand" panose="00000500000000000000" pitchFamily="2" charset="0"/>
              <a:ea typeface="Calibri" panose="020F0502020204030204" pitchFamily="34" charset="0"/>
            </a:endParaRPr>
          </a:p>
        </p:txBody>
      </p:sp>
      <p:sp>
        <p:nvSpPr>
          <p:cNvPr id="3" name="TextBox 2">
            <a:extLst>
              <a:ext uri="{FF2B5EF4-FFF2-40B4-BE49-F238E27FC236}">
                <a16:creationId xmlns:a16="http://schemas.microsoft.com/office/drawing/2014/main" id="{5896A283-2FAE-FEC9-0BFB-E482307EF2C6}"/>
              </a:ext>
            </a:extLst>
          </p:cNvPr>
          <p:cNvSpPr txBox="1"/>
          <p:nvPr/>
        </p:nvSpPr>
        <p:spPr>
          <a:xfrm>
            <a:off x="2433625" y="2306412"/>
            <a:ext cx="5967533" cy="2062103"/>
          </a:xfrm>
          <a:prstGeom prst="rect">
            <a:avLst/>
          </a:prstGeom>
          <a:noFill/>
        </p:spPr>
        <p:txBody>
          <a:bodyPr wrap="square" rtlCol="0">
            <a:spAutoFit/>
          </a:bodyPr>
          <a:lstStyle/>
          <a:p>
            <a:r>
              <a:rPr lang="en-US" sz="1600" b="1" dirty="0"/>
              <a:t>Revised Model (2023)</a:t>
            </a:r>
            <a:endParaRPr lang="en-US" sz="1600" dirty="0"/>
          </a:p>
          <a:p>
            <a:pPr>
              <a:buFont typeface="Arial" panose="020B0604020202020204" pitchFamily="34" charset="0"/>
              <a:buChar char="•"/>
            </a:pPr>
            <a:r>
              <a:rPr lang="en-US" sz="1600" dirty="0"/>
              <a:t> Professional bodies with CPD programs responsible </a:t>
            </a:r>
          </a:p>
          <a:p>
            <a:r>
              <a:rPr lang="en-US" sz="1600" dirty="0"/>
              <a:t>for assessing and issuing certification on behalf of CMLS.</a:t>
            </a:r>
          </a:p>
          <a:p>
            <a:r>
              <a:rPr lang="en-US" sz="1600" dirty="0"/>
              <a:t>(AIMS, AACB, ASC, HGSA) </a:t>
            </a:r>
          </a:p>
          <a:p>
            <a:pPr>
              <a:buFont typeface="Arial" panose="020B0604020202020204" pitchFamily="34" charset="0"/>
              <a:buChar char="•"/>
            </a:pPr>
            <a:endParaRPr lang="en-US" sz="1600" dirty="0"/>
          </a:p>
          <a:p>
            <a:r>
              <a:rPr lang="en-US" sz="1600" b="1" dirty="0"/>
              <a:t>Current Status (2024)</a:t>
            </a:r>
          </a:p>
          <a:p>
            <a:pPr>
              <a:buFont typeface="Arial" panose="020B0604020202020204" pitchFamily="34" charset="0"/>
              <a:buChar char="•"/>
            </a:pPr>
            <a:r>
              <a:rPr lang="en-US" sz="1600" dirty="0"/>
              <a:t> ACS becomes affiliated with AIMS APACE program. </a:t>
            </a:r>
          </a:p>
          <a:p>
            <a:pPr algn="just">
              <a:buFont typeface="Arial" panose="020B0604020202020204" pitchFamily="34" charset="0"/>
              <a:buChar char="•"/>
            </a:pPr>
            <a:r>
              <a:rPr lang="en-US" sz="1600" dirty="0"/>
              <a:t> Certification for ACS members discounted rate of $100 </a:t>
            </a:r>
          </a:p>
        </p:txBody>
      </p:sp>
      <p:pic>
        <p:nvPicPr>
          <p:cNvPr id="2" name="Picture 1">
            <a:extLst>
              <a:ext uri="{FF2B5EF4-FFF2-40B4-BE49-F238E27FC236}">
                <a16:creationId xmlns:a16="http://schemas.microsoft.com/office/drawing/2014/main" id="{E6FF6A13-4918-6F53-BCFE-E3BE3B2B1834}"/>
              </a:ext>
            </a:extLst>
          </p:cNvPr>
          <p:cNvPicPr>
            <a:picLocks noChangeAspect="1"/>
          </p:cNvPicPr>
          <p:nvPr/>
        </p:nvPicPr>
        <p:blipFill>
          <a:blip r:embed="rId4"/>
          <a:stretch>
            <a:fillRect/>
          </a:stretch>
        </p:blipFill>
        <p:spPr>
          <a:xfrm>
            <a:off x="7655899" y="1091895"/>
            <a:ext cx="3936618" cy="4962557"/>
          </a:xfrm>
          <a:prstGeom prst="rect">
            <a:avLst/>
          </a:prstGeom>
        </p:spPr>
      </p:pic>
    </p:spTree>
    <p:extLst>
      <p:ext uri="{BB962C8B-B14F-4D97-AF65-F5344CB8AC3E}">
        <p14:creationId xmlns:p14="http://schemas.microsoft.com/office/powerpoint/2010/main" val="323123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3B86F-95FD-1569-BE2E-EBB3CBB55CA2}"/>
            </a:ext>
          </a:extLst>
        </p:cNvPr>
        <p:cNvGrpSpPr/>
        <p:nvPr/>
      </p:nvGrpSpPr>
      <p:grpSpPr>
        <a:xfrm>
          <a:off x="0" y="0"/>
          <a:ext cx="0" cy="0"/>
          <a:chOff x="0" y="0"/>
          <a:chExt cx="0" cy="0"/>
        </a:xfrm>
      </p:grpSpPr>
      <p:pic>
        <p:nvPicPr>
          <p:cNvPr id="20" name="Picture 4">
            <a:extLst>
              <a:ext uri="{FF2B5EF4-FFF2-40B4-BE49-F238E27FC236}">
                <a16:creationId xmlns:a16="http://schemas.microsoft.com/office/drawing/2014/main" id="{A953B8C4-664C-31CF-CD37-FFA90E3B83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140"/>
          <a:stretch/>
        </p:blipFill>
        <p:spPr bwMode="auto">
          <a:xfrm>
            <a:off x="8944486" y="2348341"/>
            <a:ext cx="2638159" cy="2381250"/>
          </a:xfrm>
          <a:prstGeom prst="rect">
            <a:avLst/>
          </a:prstGeom>
          <a:solidFill>
            <a:schemeClr val="accent1"/>
          </a:solidFill>
        </p:spPr>
      </p:pic>
      <p:pic>
        <p:nvPicPr>
          <p:cNvPr id="4" name="Picture 3" descr="A green and purple sky with stars&#10;&#10;Description automatically generated">
            <a:extLst>
              <a:ext uri="{FF2B5EF4-FFF2-40B4-BE49-F238E27FC236}">
                <a16:creationId xmlns:a16="http://schemas.microsoft.com/office/drawing/2014/main" id="{01374A07-57EA-1F95-33E3-E360589598F6}"/>
              </a:ext>
            </a:extLst>
          </p:cNvPr>
          <p:cNvPicPr>
            <a:picLocks noChangeAspect="1"/>
          </p:cNvPicPr>
          <p:nvPr/>
        </p:nvPicPr>
        <p:blipFill>
          <a:blip r:embed="rId4">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83AC2269-8DAA-9BE4-61DD-130B34337DA4}"/>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effectLst/>
                <a:latin typeface="Quicksand" panose="00000500000000000000" pitchFamily="2" charset="0"/>
                <a:ea typeface="Calibri" panose="020F0502020204030204" pitchFamily="34" charset="0"/>
              </a:rPr>
              <a:t>Aim</a:t>
            </a:r>
            <a:endParaRPr lang="en-PH" sz="4000" b="1" dirty="0">
              <a:solidFill>
                <a:srgbClr val="188C84"/>
              </a:solidFill>
              <a:effectLst/>
              <a:latin typeface="Quicksand" panose="00000500000000000000" pitchFamily="2" charset="0"/>
              <a:ea typeface="Calibri" panose="020F0502020204030204" pitchFamily="34" charset="0"/>
            </a:endParaRPr>
          </a:p>
        </p:txBody>
      </p:sp>
      <p:sp>
        <p:nvSpPr>
          <p:cNvPr id="19" name="Rectangle 1">
            <a:extLst>
              <a:ext uri="{FF2B5EF4-FFF2-40B4-BE49-F238E27FC236}">
                <a16:creationId xmlns:a16="http://schemas.microsoft.com/office/drawing/2014/main" id="{FD75D775-74A5-2269-CF7C-F2305C2E1935}"/>
              </a:ext>
            </a:extLst>
          </p:cNvPr>
          <p:cNvSpPr>
            <a:spLocks noChangeArrowheads="1"/>
          </p:cNvSpPr>
          <p:nvPr/>
        </p:nvSpPr>
        <p:spPr bwMode="auto">
          <a:xfrm>
            <a:off x="2693326" y="1089898"/>
            <a:ext cx="7714209"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Ensure professional competency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Promote continuous professional development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Enhance workforce quality &amp; patient outcomes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Support career advancement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Foster self-regulation within the industry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Build public trust in laboratory services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Facilitate workforce mobility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88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41658-A08F-706C-165E-505A6534B74E}"/>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7B354BEE-FB64-1D2A-826F-A7A851C27DFF}"/>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1486C1C0-916D-1027-CE16-429D206DD5C5}"/>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ea typeface="Calibri" panose="020F0502020204030204" pitchFamily="34" charset="0"/>
              </a:rPr>
              <a:t>Requirement</a:t>
            </a:r>
            <a:endParaRPr lang="en-PH" sz="4000" b="1" dirty="0">
              <a:solidFill>
                <a:srgbClr val="188C84"/>
              </a:solidFill>
              <a:effectLst/>
              <a:latin typeface="Quicksand" panose="00000500000000000000" pitchFamily="2" charset="0"/>
              <a:ea typeface="Calibri" panose="020F0502020204030204" pitchFamily="34" charset="0"/>
            </a:endParaRPr>
          </a:p>
        </p:txBody>
      </p:sp>
      <p:graphicFrame>
        <p:nvGraphicFramePr>
          <p:cNvPr id="3" name="Table 2">
            <a:extLst>
              <a:ext uri="{FF2B5EF4-FFF2-40B4-BE49-F238E27FC236}">
                <a16:creationId xmlns:a16="http://schemas.microsoft.com/office/drawing/2014/main" id="{306CB15B-F2EE-F55A-05C7-079F2C6F70F4}"/>
              </a:ext>
            </a:extLst>
          </p:cNvPr>
          <p:cNvGraphicFramePr>
            <a:graphicFrameLocks noGrp="1"/>
          </p:cNvGraphicFramePr>
          <p:nvPr>
            <p:extLst>
              <p:ext uri="{D42A27DB-BD31-4B8C-83A1-F6EECF244321}">
                <p14:modId xmlns:p14="http://schemas.microsoft.com/office/powerpoint/2010/main" val="1327844948"/>
              </p:ext>
            </p:extLst>
          </p:nvPr>
        </p:nvGraphicFramePr>
        <p:xfrm>
          <a:off x="2435702" y="989142"/>
          <a:ext cx="9491958" cy="4091741"/>
        </p:xfrm>
        <a:graphic>
          <a:graphicData uri="http://schemas.openxmlformats.org/drawingml/2006/table">
            <a:tbl>
              <a:tblPr>
                <a:tableStyleId>{5C22544A-7EE6-4342-B048-85BDC9FD1C3A}</a:tableStyleId>
              </a:tblPr>
              <a:tblGrid>
                <a:gridCol w="1974370">
                  <a:extLst>
                    <a:ext uri="{9D8B030D-6E8A-4147-A177-3AD203B41FA5}">
                      <a16:colId xmlns:a16="http://schemas.microsoft.com/office/drawing/2014/main" val="2483196293"/>
                    </a:ext>
                  </a:extLst>
                </a:gridCol>
                <a:gridCol w="2611090">
                  <a:extLst>
                    <a:ext uri="{9D8B030D-6E8A-4147-A177-3AD203B41FA5}">
                      <a16:colId xmlns:a16="http://schemas.microsoft.com/office/drawing/2014/main" val="1403077664"/>
                    </a:ext>
                  </a:extLst>
                </a:gridCol>
                <a:gridCol w="2033227">
                  <a:extLst>
                    <a:ext uri="{9D8B030D-6E8A-4147-A177-3AD203B41FA5}">
                      <a16:colId xmlns:a16="http://schemas.microsoft.com/office/drawing/2014/main" val="625114490"/>
                    </a:ext>
                  </a:extLst>
                </a:gridCol>
                <a:gridCol w="2873271">
                  <a:extLst>
                    <a:ext uri="{9D8B030D-6E8A-4147-A177-3AD203B41FA5}">
                      <a16:colId xmlns:a16="http://schemas.microsoft.com/office/drawing/2014/main" val="657805922"/>
                    </a:ext>
                  </a:extLst>
                </a:gridCol>
              </a:tblGrid>
              <a:tr h="584534">
                <a:tc>
                  <a:txBody>
                    <a:bodyPr/>
                    <a:lstStyle/>
                    <a:p>
                      <a:pPr algn="l" fontAlgn="b"/>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t"/>
                      <a:r>
                        <a:rPr lang="en-AU" sz="1600" b="1" u="none" strike="noStrike" dirty="0">
                          <a:effectLst/>
                          <a:latin typeface="Arial" panose="020B0604020202020204" pitchFamily="34" charset="0"/>
                          <a:cs typeface="Arial" panose="020B0604020202020204" pitchFamily="34" charset="0"/>
                        </a:rPr>
                        <a:t>Qualification</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t"/>
                      <a:r>
                        <a:rPr lang="en-AU" sz="1600" b="1" u="none" strike="noStrike" dirty="0">
                          <a:effectLst/>
                          <a:latin typeface="Arial" panose="020B0604020202020204" pitchFamily="34" charset="0"/>
                          <a:cs typeface="Arial" panose="020B0604020202020204" pitchFamily="34" charset="0"/>
                        </a:rPr>
                        <a:t>Competency</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AU" sz="1600" b="1" u="none" strike="noStrike" dirty="0">
                          <a:effectLst/>
                          <a:latin typeface="Arial" panose="020B0604020202020204" pitchFamily="34" charset="0"/>
                          <a:cs typeface="Arial" panose="020B0604020202020204" pitchFamily="34" charset="0"/>
                        </a:rPr>
                        <a:t>Continuing Professional </a:t>
                      </a:r>
                      <a:br>
                        <a:rPr lang="en-AU" sz="1600" b="1" u="none" strike="noStrike" dirty="0">
                          <a:effectLst/>
                          <a:latin typeface="Arial" panose="020B0604020202020204" pitchFamily="34" charset="0"/>
                          <a:cs typeface="Arial" panose="020B0604020202020204" pitchFamily="34" charset="0"/>
                        </a:rPr>
                      </a:br>
                      <a:r>
                        <a:rPr lang="en-AU" sz="1600" b="1" u="none" strike="noStrike" dirty="0">
                          <a:effectLst/>
                          <a:latin typeface="Arial" panose="020B0604020202020204" pitchFamily="34" charset="0"/>
                          <a:cs typeface="Arial" panose="020B0604020202020204" pitchFamily="34" charset="0"/>
                        </a:rPr>
                        <a:t>Development</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998003722"/>
                  </a:ext>
                </a:extLst>
              </a:tr>
              <a:tr h="1169069">
                <a:tc>
                  <a:txBody>
                    <a:bodyPr/>
                    <a:lstStyle/>
                    <a:p>
                      <a:pPr algn="ctr" fontAlgn="ctr"/>
                      <a:r>
                        <a:rPr lang="en-AU" sz="1600" b="1" u="none" strike="noStrike" dirty="0">
                          <a:effectLst/>
                          <a:latin typeface="Arial" panose="020B0604020202020204" pitchFamily="34" charset="0"/>
                          <a:cs typeface="Arial" panose="020B0604020202020204" pitchFamily="34" charset="0"/>
                        </a:rPr>
                        <a:t>Technical Officer</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VET (AQF 5-6)</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Minimum 2 years **</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AIMS APACE *</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AACB CPD</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ASC CPD</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HGSA CDP</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876481409"/>
                  </a:ext>
                </a:extLst>
              </a:tr>
              <a:tr h="1169069">
                <a:tc>
                  <a:txBody>
                    <a:bodyPr/>
                    <a:lstStyle/>
                    <a:p>
                      <a:pPr algn="ctr" fontAlgn="ctr"/>
                      <a:r>
                        <a:rPr lang="en-AU" sz="1600" b="1" u="none" strike="noStrike" dirty="0">
                          <a:effectLst/>
                          <a:latin typeface="Arial" panose="020B0604020202020204" pitchFamily="34" charset="0"/>
                          <a:cs typeface="Arial" panose="020B0604020202020204" pitchFamily="34" charset="0"/>
                        </a:rPr>
                        <a:t>Medical Scientist</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US" sz="1600" u="none" strike="noStrike" dirty="0">
                          <a:effectLst/>
                          <a:latin typeface="Arial" panose="020B0604020202020204" pitchFamily="34" charset="0"/>
                          <a:cs typeface="Arial" panose="020B0604020202020204" pitchFamily="34" charset="0"/>
                        </a:rPr>
                        <a:t>Degree in Science </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(AQF level 7-9)</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Minimum 2 years **</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AIMS APACE *</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AACB CPD</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ASC CPD</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HGSA CDP</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394200972"/>
                  </a:ext>
                </a:extLst>
              </a:tr>
              <a:tr h="1169069">
                <a:tc>
                  <a:txBody>
                    <a:bodyPr/>
                    <a:lstStyle/>
                    <a:p>
                      <a:pPr algn="ctr" fontAlgn="ctr"/>
                      <a:r>
                        <a:rPr lang="en-AU" sz="1600" b="1" u="none" strike="noStrike" dirty="0">
                          <a:effectLst/>
                          <a:latin typeface="Arial" panose="020B0604020202020204" pitchFamily="34" charset="0"/>
                          <a:cs typeface="Arial" panose="020B0604020202020204" pitchFamily="34" charset="0"/>
                        </a:rPr>
                        <a:t>Clinical Scientist</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US" sz="1600" u="none" strike="noStrike" dirty="0">
                          <a:effectLst/>
                          <a:latin typeface="Arial" panose="020B0604020202020204" pitchFamily="34" charset="0"/>
                          <a:cs typeface="Arial" panose="020B0604020202020204" pitchFamily="34" charset="0"/>
                        </a:rPr>
                        <a:t>Fellowship</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Doctorate (AQF level 10)</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Minimum 5 years **</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AU" sz="1600" u="none" strike="noStrike" dirty="0">
                          <a:effectLst/>
                          <a:latin typeface="Arial" panose="020B0604020202020204" pitchFamily="34" charset="0"/>
                          <a:cs typeface="Arial" panose="020B0604020202020204" pitchFamily="34" charset="0"/>
                        </a:rPr>
                        <a:t>AIMS APACE *</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AACB CPD </a:t>
                      </a:r>
                      <a:fld id="{A634401C-7FDF-45A1-BBBA-82DFBF691924}" type="slidenum">
                        <a:rPr lang="en-AU" sz="1600" u="none" strike="noStrike" smtClean="0">
                          <a:effectLst/>
                          <a:latin typeface="Arial" panose="020B0604020202020204" pitchFamily="34" charset="0"/>
                          <a:cs typeface="Arial" panose="020B0604020202020204" pitchFamily="34" charset="0"/>
                        </a:rPr>
                        <a:t>5</a:t>
                      </a:fld>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ASC CPD</a:t>
                      </a:r>
                      <a:br>
                        <a:rPr lang="en-AU" sz="1600" u="none" strike="noStrike" dirty="0">
                          <a:effectLst/>
                          <a:latin typeface="Arial" panose="020B0604020202020204" pitchFamily="34" charset="0"/>
                          <a:cs typeface="Arial" panose="020B0604020202020204" pitchFamily="34" charset="0"/>
                        </a:rPr>
                      </a:br>
                      <a:r>
                        <a:rPr lang="en-AU" sz="1600" u="none" strike="noStrike" dirty="0">
                          <a:effectLst/>
                          <a:latin typeface="Arial" panose="020B0604020202020204" pitchFamily="34" charset="0"/>
                          <a:cs typeface="Arial" panose="020B0604020202020204" pitchFamily="34" charset="0"/>
                        </a:rPr>
                        <a:t>HGSA CDP</a:t>
                      </a:r>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255709602"/>
                  </a:ext>
                </a:extLst>
              </a:tr>
            </a:tbl>
          </a:graphicData>
        </a:graphic>
      </p:graphicFrame>
      <p:sp>
        <p:nvSpPr>
          <p:cNvPr id="7" name="TextBox 6">
            <a:extLst>
              <a:ext uri="{FF2B5EF4-FFF2-40B4-BE49-F238E27FC236}">
                <a16:creationId xmlns:a16="http://schemas.microsoft.com/office/drawing/2014/main" id="{06D3B60E-BF07-47D2-0712-AA8A89ECF2CD}"/>
              </a:ext>
            </a:extLst>
          </p:cNvPr>
          <p:cNvSpPr txBox="1"/>
          <p:nvPr/>
        </p:nvSpPr>
        <p:spPr>
          <a:xfrm>
            <a:off x="2372593" y="5407193"/>
            <a:ext cx="9555067" cy="707886"/>
          </a:xfrm>
          <a:prstGeom prst="rect">
            <a:avLst/>
          </a:prstGeom>
          <a:noFill/>
          <a:ln cmpd="sng">
            <a:solidFill>
              <a:schemeClr val="accent1"/>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AU" sz="1600" dirty="0"/>
              <a:t>*</a:t>
            </a:r>
            <a:r>
              <a:rPr lang="en-AU" sz="1200" dirty="0"/>
              <a:t>Provisional certification available </a:t>
            </a:r>
            <a:r>
              <a:rPr lang="en-US" sz="1200" dirty="0">
                <a:latin typeface="Arial" panose="020B0604020202020204" pitchFamily="34" charset="0"/>
              </a:rPr>
              <a:t>f</a:t>
            </a:r>
            <a:r>
              <a:rPr kumimoji="0" lang="en-US" altLang="en-US" sz="1200" b="0" i="0" u="none" strike="noStrike" cap="none" normalizeH="0" baseline="0" dirty="0">
                <a:ln>
                  <a:noFill/>
                </a:ln>
                <a:solidFill>
                  <a:schemeClr val="tx1"/>
                </a:solidFill>
                <a:effectLst/>
                <a:latin typeface="Arial" panose="020B0604020202020204" pitchFamily="34" charset="0"/>
              </a:rPr>
              <a:t>or individuals who haven't met </a:t>
            </a:r>
            <a:r>
              <a:rPr lang="en-US" altLang="en-US" sz="1200" b="1" dirty="0">
                <a:solidFill>
                  <a:srgbClr val="188C84"/>
                </a:solidFill>
                <a:latin typeface="Arial" panose="020B0604020202020204" pitchFamily="34" charset="0"/>
                <a:cs typeface="Arial" panose="020B0604020202020204" pitchFamily="34" charset="0"/>
              </a:rPr>
              <a:t>CPD</a:t>
            </a:r>
            <a:r>
              <a:rPr kumimoji="0" lang="en-US" altLang="en-US" sz="1200" b="0" i="0" u="none" strike="noStrike" cap="none" normalizeH="0" baseline="0" dirty="0">
                <a:ln>
                  <a:noFill/>
                </a:ln>
                <a:solidFill>
                  <a:schemeClr val="tx1"/>
                </a:solidFill>
                <a:effectLst/>
                <a:latin typeface="Arial" panose="020B0604020202020204" pitchFamily="34" charset="0"/>
              </a:rPr>
              <a:t> requirements</a:t>
            </a:r>
          </a:p>
          <a:p>
            <a:pPr algn="ctr"/>
            <a:endParaRPr lang="en-AU" sz="1200" dirty="0"/>
          </a:p>
          <a:p>
            <a:pPr algn="ctr"/>
            <a:r>
              <a:rPr lang="en-AU" sz="1200" dirty="0"/>
              <a:t>** Conditional certification available </a:t>
            </a:r>
            <a:r>
              <a:rPr lang="en-US" sz="1200" dirty="0"/>
              <a:t>for those who meet qualification requirements but lack requirements for competency and </a:t>
            </a:r>
            <a:r>
              <a:rPr lang="en-US" altLang="en-US" sz="1200" b="1" dirty="0">
                <a:solidFill>
                  <a:srgbClr val="188C84"/>
                </a:solidFill>
                <a:latin typeface="Arial" panose="020B0604020202020204" pitchFamily="34" charset="0"/>
                <a:cs typeface="Arial" panose="020B0604020202020204" pitchFamily="34" charset="0"/>
              </a:rPr>
              <a:t>CPD</a:t>
            </a:r>
            <a:r>
              <a:rPr lang="en-US" sz="1200" dirty="0"/>
              <a:t>.</a:t>
            </a:r>
          </a:p>
        </p:txBody>
      </p:sp>
    </p:spTree>
    <p:extLst>
      <p:ext uri="{BB962C8B-B14F-4D97-AF65-F5344CB8AC3E}">
        <p14:creationId xmlns:p14="http://schemas.microsoft.com/office/powerpoint/2010/main" val="280500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E77A-003E-A5C5-74E6-1CA58DFD9BD7}"/>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84DE9EBC-4EF5-D04B-D1A9-6D405823DF30}"/>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91505597-1859-FF5A-2231-B929A161CB38}"/>
              </a:ext>
            </a:extLst>
          </p:cNvPr>
          <p:cNvSpPr txBox="1"/>
          <p:nvPr/>
        </p:nvSpPr>
        <p:spPr>
          <a:xfrm>
            <a:off x="2117828" y="16625"/>
            <a:ext cx="10074171" cy="707886"/>
          </a:xfrm>
          <a:prstGeom prst="rect">
            <a:avLst/>
          </a:prstGeom>
          <a:noFill/>
        </p:spPr>
        <p:txBody>
          <a:bodyPr wrap="square" rtlCol="0">
            <a:spAutoFit/>
          </a:bodyPr>
          <a:lstStyle/>
          <a:p>
            <a:pPr algn="ctr"/>
            <a:r>
              <a:rPr lang="en-PH" sz="4000" b="1" dirty="0">
                <a:solidFill>
                  <a:srgbClr val="188C84"/>
                </a:solidFill>
                <a:effectLst/>
                <a:latin typeface="Quicksand" panose="00000500000000000000" pitchFamily="2" charset="0"/>
                <a:ea typeface="Calibri" panose="020F0502020204030204" pitchFamily="34" charset="0"/>
              </a:rPr>
              <a:t>Process</a:t>
            </a:r>
          </a:p>
        </p:txBody>
      </p:sp>
      <p:graphicFrame>
        <p:nvGraphicFramePr>
          <p:cNvPr id="6" name="Table 5">
            <a:extLst>
              <a:ext uri="{FF2B5EF4-FFF2-40B4-BE49-F238E27FC236}">
                <a16:creationId xmlns:a16="http://schemas.microsoft.com/office/drawing/2014/main" id="{B645F4A0-7D38-57C1-C56C-BCB5464C27BD}"/>
              </a:ext>
            </a:extLst>
          </p:cNvPr>
          <p:cNvGraphicFramePr>
            <a:graphicFrameLocks noGrp="1"/>
          </p:cNvGraphicFramePr>
          <p:nvPr>
            <p:extLst>
              <p:ext uri="{D42A27DB-BD31-4B8C-83A1-F6EECF244321}">
                <p14:modId xmlns:p14="http://schemas.microsoft.com/office/powerpoint/2010/main" val="2789839372"/>
              </p:ext>
            </p:extLst>
          </p:nvPr>
        </p:nvGraphicFramePr>
        <p:xfrm>
          <a:off x="2354321" y="1114097"/>
          <a:ext cx="9616966" cy="4086143"/>
        </p:xfrm>
        <a:graphic>
          <a:graphicData uri="http://schemas.openxmlformats.org/drawingml/2006/table">
            <a:tbl>
              <a:tblPr>
                <a:tableStyleId>{5C22544A-7EE6-4342-B048-85BDC9FD1C3A}</a:tableStyleId>
              </a:tblPr>
              <a:tblGrid>
                <a:gridCol w="2244567">
                  <a:extLst>
                    <a:ext uri="{9D8B030D-6E8A-4147-A177-3AD203B41FA5}">
                      <a16:colId xmlns:a16="http://schemas.microsoft.com/office/drawing/2014/main" val="2084911749"/>
                    </a:ext>
                  </a:extLst>
                </a:gridCol>
                <a:gridCol w="7372399">
                  <a:extLst>
                    <a:ext uri="{9D8B030D-6E8A-4147-A177-3AD203B41FA5}">
                      <a16:colId xmlns:a16="http://schemas.microsoft.com/office/drawing/2014/main" val="3188556987"/>
                    </a:ext>
                  </a:extLst>
                </a:gridCol>
              </a:tblGrid>
              <a:tr h="374507">
                <a:tc>
                  <a:txBody>
                    <a:bodyPr/>
                    <a:lstStyle/>
                    <a:p>
                      <a:pPr algn="l" fontAlgn="b"/>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r>
                        <a:rPr lang="en-AU" sz="1600" b="1" u="none" strike="noStrike" dirty="0">
                          <a:effectLst/>
                          <a:latin typeface="Arial" panose="020B0604020202020204" pitchFamily="34" charset="0"/>
                          <a:cs typeface="Arial" panose="020B0604020202020204" pitchFamily="34" charset="0"/>
                        </a:rPr>
                        <a:t>Process</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454188028"/>
                  </a:ext>
                </a:extLst>
              </a:tr>
              <a:tr h="374507">
                <a:tc>
                  <a:txBody>
                    <a:bodyPr/>
                    <a:lstStyle/>
                    <a:p>
                      <a:pPr algn="ctr" fontAlgn="ctr"/>
                      <a:r>
                        <a:rPr lang="en-AU" sz="1600" b="1" u="none" strike="noStrike" dirty="0">
                          <a:effectLst/>
                          <a:latin typeface="Arial" panose="020B0604020202020204" pitchFamily="34" charset="0"/>
                          <a:cs typeface="Arial" panose="020B0604020202020204" pitchFamily="34" charset="0"/>
                        </a:rPr>
                        <a:t>Qualification</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endParaRPr lang="en-AU" sz="1600" u="none" strike="noStrike" dirty="0">
                        <a:effectLst/>
                        <a:latin typeface="Arial" panose="020B0604020202020204" pitchFamily="34" charset="0"/>
                        <a:cs typeface="Arial" panose="020B0604020202020204" pitchFamily="34" charset="0"/>
                      </a:endParaRPr>
                    </a:p>
                    <a:p>
                      <a:pPr algn="l" fontAlgn="b"/>
                      <a:r>
                        <a:rPr lang="en-AU" sz="1600" u="none" strike="noStrike" dirty="0">
                          <a:effectLst/>
                          <a:latin typeface="Arial" panose="020B0604020202020204" pitchFamily="34" charset="0"/>
                          <a:cs typeface="Arial" panose="020B0604020202020204" pitchFamily="34" charset="0"/>
                        </a:rPr>
                        <a:t>Get qualification certificate certified*</a:t>
                      </a:r>
                    </a:p>
                    <a:p>
                      <a:pPr algn="l" fontAlgn="b"/>
                      <a:endParaRPr lang="en-A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784056382"/>
                  </a:ext>
                </a:extLst>
              </a:tr>
              <a:tr h="1498026">
                <a:tc>
                  <a:txBody>
                    <a:bodyPr/>
                    <a:lstStyle/>
                    <a:p>
                      <a:pPr algn="ctr" fontAlgn="ctr"/>
                      <a:r>
                        <a:rPr lang="en-AU" sz="1600" b="1" u="none" strike="noStrike" dirty="0">
                          <a:effectLst/>
                          <a:latin typeface="Arial" panose="020B0604020202020204" pitchFamily="34" charset="0"/>
                          <a:cs typeface="Arial" panose="020B0604020202020204" pitchFamily="34" charset="0"/>
                        </a:rPr>
                        <a:t>Competency</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endParaRPr lang="en-US" sz="1600" u="none" strike="noStrike" dirty="0">
                        <a:effectLst/>
                        <a:latin typeface="Arial" panose="020B0604020202020204" pitchFamily="34" charset="0"/>
                        <a:cs typeface="Arial" panose="020B0604020202020204" pitchFamily="34" charset="0"/>
                      </a:endParaRPr>
                    </a:p>
                    <a:p>
                      <a:pPr algn="l" fontAlgn="b"/>
                      <a:r>
                        <a:rPr lang="en-US" sz="1600" u="none" strike="noStrike" dirty="0">
                          <a:effectLst/>
                          <a:latin typeface="Arial" panose="020B0604020202020204" pitchFamily="34" charset="0"/>
                          <a:cs typeface="Arial" panose="020B0604020202020204" pitchFamily="34" charset="0"/>
                        </a:rPr>
                        <a:t>Download checklist from CMLS website</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-Technician (Generic) checklist </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-Clinical and Medical Scientist checklist</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Get supervisor to sign off assessment checklist* </a:t>
                      </a:r>
                    </a:p>
                    <a:p>
                      <a:pPr algn="l"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079024644"/>
                  </a:ext>
                </a:extLst>
              </a:tr>
              <a:tr h="1336988">
                <a:tc>
                  <a:txBody>
                    <a:bodyPr/>
                    <a:lstStyle/>
                    <a:p>
                      <a:pPr algn="ctr" fontAlgn="ctr"/>
                      <a:r>
                        <a:rPr lang="en-AU" sz="1600" b="1" u="none" strike="noStrike" dirty="0">
                          <a:effectLst/>
                          <a:latin typeface="Arial" panose="020B0604020202020204" pitchFamily="34" charset="0"/>
                          <a:cs typeface="Arial" panose="020B0604020202020204" pitchFamily="34" charset="0"/>
                        </a:rPr>
                        <a:t>Continuing Professional </a:t>
                      </a:r>
                      <a:br>
                        <a:rPr lang="en-AU" sz="1600" b="1" u="none" strike="noStrike" dirty="0">
                          <a:effectLst/>
                          <a:latin typeface="Arial" panose="020B0604020202020204" pitchFamily="34" charset="0"/>
                          <a:cs typeface="Arial" panose="020B0604020202020204" pitchFamily="34" charset="0"/>
                        </a:rPr>
                      </a:br>
                      <a:r>
                        <a:rPr lang="en-AU" sz="1600" b="1" u="none" strike="noStrike" dirty="0">
                          <a:effectLst/>
                          <a:latin typeface="Arial" panose="020B0604020202020204" pitchFamily="34" charset="0"/>
                          <a:cs typeface="Arial" panose="020B0604020202020204" pitchFamily="34" charset="0"/>
                        </a:rPr>
                        <a:t>Development</a:t>
                      </a:r>
                      <a:endParaRPr lang="en-AU"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endParaRPr lang="en-US" sz="1600" u="none" strike="noStrike" dirty="0">
                        <a:effectLst/>
                        <a:latin typeface="Arial" panose="020B0604020202020204" pitchFamily="34" charset="0"/>
                        <a:cs typeface="Arial" panose="020B0604020202020204" pitchFamily="34" charset="0"/>
                      </a:endParaRPr>
                    </a:p>
                    <a:p>
                      <a:pPr algn="l" fontAlgn="b"/>
                      <a:r>
                        <a:rPr lang="en-US" sz="1600" u="none" strike="noStrike" dirty="0">
                          <a:effectLst/>
                          <a:latin typeface="Arial" panose="020B0604020202020204" pitchFamily="34" charset="0"/>
                          <a:cs typeface="Arial" panose="020B0604020202020204" pitchFamily="34" charset="0"/>
                        </a:rPr>
                        <a:t>Enrol in APACE by sending email to </a:t>
                      </a:r>
                      <a:r>
                        <a:rPr lang="en-US" sz="1600" b="1" kern="1200" dirty="0">
                          <a:solidFill>
                            <a:srgbClr val="188C84"/>
                          </a:solidFill>
                          <a:effectLst/>
                          <a:latin typeface="Arial" panose="020B0604020202020204" pitchFamily="34" charset="0"/>
                          <a:cs typeface="Arial" panose="020B0604020202020204" pitchFamily="34" charset="0"/>
                        </a:rPr>
                        <a:t>programs@aims.org.au </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Pay $100 for gain APACE access</a:t>
                      </a:r>
                      <a:br>
                        <a:rPr lang="en-US" sz="1600" u="none" strike="noStrike" dirty="0">
                          <a:effectLst/>
                          <a:latin typeface="Arial" panose="020B0604020202020204" pitchFamily="34" charset="0"/>
                          <a:cs typeface="Arial" panose="020B0604020202020204" pitchFamily="34" charset="0"/>
                        </a:rPr>
                      </a:br>
                      <a:r>
                        <a:rPr lang="en-US" sz="1600" u="none" strike="noStrike" dirty="0">
                          <a:effectLst/>
                          <a:latin typeface="Arial" panose="020B0604020202020204" pitchFamily="34" charset="0"/>
                          <a:cs typeface="Arial" panose="020B0604020202020204" pitchFamily="34" charset="0"/>
                        </a:rPr>
                        <a:t>Log CPD into APACE diary. </a:t>
                      </a:r>
                    </a:p>
                    <a:p>
                      <a:pPr algn="l" fontAlgn="b"/>
                      <a:r>
                        <a:rPr lang="en-US" sz="1600" u="none" strike="noStrike" dirty="0">
                          <a:effectLst/>
                          <a:latin typeface="Arial" panose="020B0604020202020204" pitchFamily="34" charset="0"/>
                          <a:cs typeface="Arial" panose="020B0604020202020204" pitchFamily="34" charset="0"/>
                        </a:rPr>
                        <a:t>Obtain 100 CEU to meet requirement for certification</a:t>
                      </a:r>
                    </a:p>
                    <a:p>
                      <a:pPr algn="l"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666126906"/>
                  </a:ext>
                </a:extLst>
              </a:tr>
            </a:tbl>
          </a:graphicData>
        </a:graphic>
      </p:graphicFrame>
      <p:sp>
        <p:nvSpPr>
          <p:cNvPr id="8" name="TextBox 7">
            <a:extLst>
              <a:ext uri="{FF2B5EF4-FFF2-40B4-BE49-F238E27FC236}">
                <a16:creationId xmlns:a16="http://schemas.microsoft.com/office/drawing/2014/main" id="{556B925B-F45E-4D25-6833-B3EF0D2D70D0}"/>
              </a:ext>
            </a:extLst>
          </p:cNvPr>
          <p:cNvSpPr txBox="1"/>
          <p:nvPr/>
        </p:nvSpPr>
        <p:spPr>
          <a:xfrm>
            <a:off x="2372593" y="5407193"/>
            <a:ext cx="9555067" cy="338554"/>
          </a:xfrm>
          <a:prstGeom prst="rect">
            <a:avLst/>
          </a:prstGeom>
          <a:noFill/>
          <a:ln cmpd="sng">
            <a:solidFill>
              <a:schemeClr val="accent1"/>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AU" sz="1600" dirty="0"/>
              <a:t>*Send to AIMS via email programs@aims.org.au</a:t>
            </a:r>
            <a:endParaRPr lang="en-US" sz="1200" dirty="0"/>
          </a:p>
        </p:txBody>
      </p:sp>
    </p:spTree>
    <p:extLst>
      <p:ext uri="{BB962C8B-B14F-4D97-AF65-F5344CB8AC3E}">
        <p14:creationId xmlns:p14="http://schemas.microsoft.com/office/powerpoint/2010/main" val="2234207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8BF90-A94B-B1BB-599B-27DD8CAA7C1C}"/>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6B91144A-7FC9-E41B-5694-C5969113DAC0}"/>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CB9CD1B4-48D9-9C74-58C1-02907B9B1AD5}"/>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ea typeface="Calibri" panose="020F0502020204030204" pitchFamily="34" charset="0"/>
              </a:rPr>
              <a:t>Activity Credit Guide</a:t>
            </a:r>
            <a:endParaRPr lang="en-PH" sz="4000" b="1" dirty="0">
              <a:solidFill>
                <a:srgbClr val="188C84"/>
              </a:solidFill>
              <a:effectLst/>
              <a:latin typeface="Quicksand" panose="00000500000000000000" pitchFamily="2" charset="0"/>
              <a:ea typeface="Calibri" panose="020F0502020204030204" pitchFamily="34" charset="0"/>
            </a:endParaRPr>
          </a:p>
        </p:txBody>
      </p:sp>
      <p:pic>
        <p:nvPicPr>
          <p:cNvPr id="3" name="Picture 2">
            <a:extLst>
              <a:ext uri="{FF2B5EF4-FFF2-40B4-BE49-F238E27FC236}">
                <a16:creationId xmlns:a16="http://schemas.microsoft.com/office/drawing/2014/main" id="{673B41EF-D051-D56D-AF40-BD9821BF2E86}"/>
              </a:ext>
            </a:extLst>
          </p:cNvPr>
          <p:cNvPicPr>
            <a:picLocks noChangeAspect="1"/>
          </p:cNvPicPr>
          <p:nvPr/>
        </p:nvPicPr>
        <p:blipFill>
          <a:blip r:embed="rId4"/>
          <a:srcRect t="44404"/>
          <a:stretch/>
        </p:blipFill>
        <p:spPr>
          <a:xfrm>
            <a:off x="7466488" y="914401"/>
            <a:ext cx="4305095" cy="5580992"/>
          </a:xfrm>
          <a:prstGeom prst="rect">
            <a:avLst/>
          </a:prstGeom>
        </p:spPr>
      </p:pic>
      <p:pic>
        <p:nvPicPr>
          <p:cNvPr id="7" name="Picture 6">
            <a:extLst>
              <a:ext uri="{FF2B5EF4-FFF2-40B4-BE49-F238E27FC236}">
                <a16:creationId xmlns:a16="http://schemas.microsoft.com/office/drawing/2014/main" id="{7C925686-E3B6-85CE-A40F-373C79A8C61A}"/>
              </a:ext>
            </a:extLst>
          </p:cNvPr>
          <p:cNvPicPr>
            <a:picLocks noChangeAspect="1"/>
          </p:cNvPicPr>
          <p:nvPr/>
        </p:nvPicPr>
        <p:blipFill>
          <a:blip r:embed="rId4"/>
          <a:srcRect r="131" b="41456"/>
          <a:stretch/>
        </p:blipFill>
        <p:spPr>
          <a:xfrm>
            <a:off x="2484586" y="830317"/>
            <a:ext cx="4841122" cy="5580993"/>
          </a:xfrm>
          <a:prstGeom prst="rect">
            <a:avLst/>
          </a:prstGeom>
        </p:spPr>
      </p:pic>
    </p:spTree>
    <p:extLst>
      <p:ext uri="{BB962C8B-B14F-4D97-AF65-F5344CB8AC3E}">
        <p14:creationId xmlns:p14="http://schemas.microsoft.com/office/powerpoint/2010/main" val="1142263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87F1B-A260-108A-1147-80F8C89E6904}"/>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DE47E33C-4948-CA49-586F-7360B4B047D7}"/>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50E5B9F9-DA56-1AB7-C072-1BA331A92C86}"/>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ea typeface="Calibri" panose="020F0502020204030204" pitchFamily="34" charset="0"/>
              </a:rPr>
              <a:t>Why Get Certified?</a:t>
            </a:r>
            <a:endParaRPr lang="en-PH" sz="4000" b="1" dirty="0">
              <a:solidFill>
                <a:srgbClr val="188C84"/>
              </a:solidFill>
              <a:effectLst/>
              <a:latin typeface="Quicksand" panose="00000500000000000000" pitchFamily="2" charset="0"/>
              <a:ea typeface="Calibri" panose="020F0502020204030204" pitchFamily="34" charset="0"/>
            </a:endParaRPr>
          </a:p>
        </p:txBody>
      </p:sp>
      <p:pic>
        <p:nvPicPr>
          <p:cNvPr id="10" name="Picture 9">
            <a:extLst>
              <a:ext uri="{FF2B5EF4-FFF2-40B4-BE49-F238E27FC236}">
                <a16:creationId xmlns:a16="http://schemas.microsoft.com/office/drawing/2014/main" id="{011AA535-E1D6-49BB-BDAE-5DE5D85F7517}"/>
              </a:ext>
            </a:extLst>
          </p:cNvPr>
          <p:cNvPicPr>
            <a:picLocks noChangeAspect="1"/>
          </p:cNvPicPr>
          <p:nvPr/>
        </p:nvPicPr>
        <p:blipFill>
          <a:blip r:embed="rId4"/>
          <a:srcRect l="50752" t="17948" r="4198"/>
          <a:stretch/>
        </p:blipFill>
        <p:spPr>
          <a:xfrm>
            <a:off x="4709564" y="906308"/>
            <a:ext cx="4737316" cy="5935067"/>
          </a:xfrm>
          <a:prstGeom prst="rect">
            <a:avLst/>
          </a:prstGeom>
        </p:spPr>
      </p:pic>
    </p:spTree>
    <p:extLst>
      <p:ext uri="{BB962C8B-B14F-4D97-AF65-F5344CB8AC3E}">
        <p14:creationId xmlns:p14="http://schemas.microsoft.com/office/powerpoint/2010/main" val="1941855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D1B62-DE20-4E10-334E-95FBE110EB97}"/>
            </a:ext>
          </a:extLst>
        </p:cNvPr>
        <p:cNvGrpSpPr/>
        <p:nvPr/>
      </p:nvGrpSpPr>
      <p:grpSpPr>
        <a:xfrm>
          <a:off x="0" y="0"/>
          <a:ext cx="0" cy="0"/>
          <a:chOff x="0" y="0"/>
          <a:chExt cx="0" cy="0"/>
        </a:xfrm>
      </p:grpSpPr>
      <p:pic>
        <p:nvPicPr>
          <p:cNvPr id="4" name="Picture 3" descr="A green and purple sky with stars&#10;&#10;Description automatically generated">
            <a:extLst>
              <a:ext uri="{FF2B5EF4-FFF2-40B4-BE49-F238E27FC236}">
                <a16:creationId xmlns:a16="http://schemas.microsoft.com/office/drawing/2014/main" id="{882FB1AA-A71F-32E3-D7CB-B51203312A6E}"/>
              </a:ext>
            </a:extLst>
          </p:cNvPr>
          <p:cNvPicPr>
            <a:picLocks noChangeAspect="1"/>
          </p:cNvPicPr>
          <p:nvPr/>
        </p:nvPicPr>
        <p:blipFill>
          <a:blip r:embed="rId3">
            <a:extLst>
              <a:ext uri="{28A0092B-C50C-407E-A947-70E740481C1C}">
                <a14:useLocalDpi xmlns:a14="http://schemas.microsoft.com/office/drawing/2010/main" val="0"/>
              </a:ext>
            </a:extLst>
          </a:blip>
          <a:srcRect l="15445" r="1"/>
          <a:stretch/>
        </p:blipFill>
        <p:spPr>
          <a:xfrm>
            <a:off x="0" y="0"/>
            <a:ext cx="2117829" cy="6858000"/>
          </a:xfrm>
          <a:prstGeom prst="rect">
            <a:avLst/>
          </a:prstGeom>
        </p:spPr>
      </p:pic>
      <p:sp>
        <p:nvSpPr>
          <p:cNvPr id="5" name="TextBox 4">
            <a:extLst>
              <a:ext uri="{FF2B5EF4-FFF2-40B4-BE49-F238E27FC236}">
                <a16:creationId xmlns:a16="http://schemas.microsoft.com/office/drawing/2014/main" id="{15677EEB-0759-B719-E24A-E9F03D216F0F}"/>
              </a:ext>
            </a:extLst>
          </p:cNvPr>
          <p:cNvSpPr txBox="1"/>
          <p:nvPr/>
        </p:nvSpPr>
        <p:spPr>
          <a:xfrm>
            <a:off x="2117828" y="16625"/>
            <a:ext cx="10074171" cy="707886"/>
          </a:xfrm>
          <a:prstGeom prst="rect">
            <a:avLst/>
          </a:prstGeom>
          <a:noFill/>
        </p:spPr>
        <p:txBody>
          <a:bodyPr wrap="square" rtlCol="0">
            <a:spAutoFit/>
          </a:bodyPr>
          <a:lstStyle/>
          <a:p>
            <a:pPr algn="ctr"/>
            <a:r>
              <a:rPr lang="en-AU" sz="4000" b="1" dirty="0">
                <a:solidFill>
                  <a:srgbClr val="188C84"/>
                </a:solidFill>
                <a:latin typeface="Quicksand" panose="00000500000000000000" pitchFamily="2" charset="0"/>
                <a:ea typeface="Calibri" panose="020F0502020204030204" pitchFamily="34" charset="0"/>
              </a:rPr>
              <a:t>Lets get APACE and go CMLS!</a:t>
            </a:r>
            <a:endParaRPr lang="en-PH" sz="4000" b="1" dirty="0">
              <a:solidFill>
                <a:srgbClr val="188C84"/>
              </a:solidFill>
              <a:effectLst/>
              <a:latin typeface="Quicksand" panose="00000500000000000000" pitchFamily="2" charset="0"/>
              <a:ea typeface="Calibri" panose="020F0502020204030204" pitchFamily="34" charset="0"/>
            </a:endParaRPr>
          </a:p>
        </p:txBody>
      </p:sp>
      <p:pic>
        <p:nvPicPr>
          <p:cNvPr id="3" name="Picture 2">
            <a:extLst>
              <a:ext uri="{FF2B5EF4-FFF2-40B4-BE49-F238E27FC236}">
                <a16:creationId xmlns:a16="http://schemas.microsoft.com/office/drawing/2014/main" id="{63328940-FD7A-6416-FF52-11DAC9845606}"/>
              </a:ext>
            </a:extLst>
          </p:cNvPr>
          <p:cNvPicPr>
            <a:picLocks noChangeAspect="1"/>
          </p:cNvPicPr>
          <p:nvPr/>
        </p:nvPicPr>
        <p:blipFill>
          <a:blip r:embed="rId4"/>
          <a:srcRect t="484"/>
          <a:stretch/>
        </p:blipFill>
        <p:spPr>
          <a:xfrm>
            <a:off x="3197273" y="1270449"/>
            <a:ext cx="3591943" cy="5045383"/>
          </a:xfrm>
          <a:prstGeom prst="rect">
            <a:avLst/>
          </a:prstGeom>
        </p:spPr>
      </p:pic>
      <p:pic>
        <p:nvPicPr>
          <p:cNvPr id="7" name="Picture 6">
            <a:extLst>
              <a:ext uri="{FF2B5EF4-FFF2-40B4-BE49-F238E27FC236}">
                <a16:creationId xmlns:a16="http://schemas.microsoft.com/office/drawing/2014/main" id="{34D5A324-45B7-727A-D48D-ED76AC5777DF}"/>
              </a:ext>
            </a:extLst>
          </p:cNvPr>
          <p:cNvPicPr>
            <a:picLocks noChangeAspect="1"/>
          </p:cNvPicPr>
          <p:nvPr/>
        </p:nvPicPr>
        <p:blipFill>
          <a:blip r:embed="rId5"/>
          <a:srcRect t="629" b="381"/>
          <a:stretch/>
        </p:blipFill>
        <p:spPr>
          <a:xfrm>
            <a:off x="7542207" y="1440518"/>
            <a:ext cx="3206712" cy="4701474"/>
          </a:xfrm>
          <a:prstGeom prst="rect">
            <a:avLst/>
          </a:prstGeom>
          <a:ln w="25400" cmpd="sng">
            <a:solidFill>
              <a:srgbClr val="0070C0"/>
            </a:solidFill>
          </a:ln>
        </p:spPr>
      </p:pic>
      <p:sp>
        <p:nvSpPr>
          <p:cNvPr id="8" name="TextBox 7">
            <a:extLst>
              <a:ext uri="{FF2B5EF4-FFF2-40B4-BE49-F238E27FC236}">
                <a16:creationId xmlns:a16="http://schemas.microsoft.com/office/drawing/2014/main" id="{439F99E3-DEB3-5716-2BCC-A1FAE14922B2}"/>
              </a:ext>
            </a:extLst>
          </p:cNvPr>
          <p:cNvSpPr txBox="1"/>
          <p:nvPr/>
        </p:nvSpPr>
        <p:spPr>
          <a:xfrm>
            <a:off x="4774300" y="3074974"/>
            <a:ext cx="1483291" cy="369332"/>
          </a:xfrm>
          <a:prstGeom prst="rect">
            <a:avLst/>
          </a:prstGeom>
          <a:noFill/>
        </p:spPr>
        <p:txBody>
          <a:bodyPr wrap="none" rtlCol="0">
            <a:spAutoFit/>
          </a:bodyPr>
          <a:lstStyle/>
          <a:p>
            <a:r>
              <a:rPr lang="en-AU" dirty="0">
                <a:highlight>
                  <a:srgbClr val="FF00FF"/>
                </a:highlight>
              </a:rPr>
              <a:t>ACS Member</a:t>
            </a:r>
          </a:p>
        </p:txBody>
      </p:sp>
      <p:sp>
        <p:nvSpPr>
          <p:cNvPr id="12" name="TextBox 11">
            <a:extLst>
              <a:ext uri="{FF2B5EF4-FFF2-40B4-BE49-F238E27FC236}">
                <a16:creationId xmlns:a16="http://schemas.microsoft.com/office/drawing/2014/main" id="{F84052A9-A165-A0D7-363D-A66CF7C1E4CC}"/>
              </a:ext>
            </a:extLst>
          </p:cNvPr>
          <p:cNvSpPr txBox="1"/>
          <p:nvPr/>
        </p:nvSpPr>
        <p:spPr>
          <a:xfrm>
            <a:off x="8422887" y="2775569"/>
            <a:ext cx="1483291" cy="369332"/>
          </a:xfrm>
          <a:prstGeom prst="rect">
            <a:avLst/>
          </a:prstGeom>
          <a:noFill/>
        </p:spPr>
        <p:txBody>
          <a:bodyPr wrap="none" rtlCol="0">
            <a:spAutoFit/>
          </a:bodyPr>
          <a:lstStyle/>
          <a:p>
            <a:r>
              <a:rPr lang="en-AU" dirty="0">
                <a:highlight>
                  <a:srgbClr val="FF00FF"/>
                </a:highlight>
              </a:rPr>
              <a:t>ACS Member</a:t>
            </a:r>
          </a:p>
        </p:txBody>
      </p:sp>
    </p:spTree>
    <p:extLst>
      <p:ext uri="{BB962C8B-B14F-4D97-AF65-F5344CB8AC3E}">
        <p14:creationId xmlns:p14="http://schemas.microsoft.com/office/powerpoint/2010/main" val="3260002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868080B36B149AE162F96217DCDC0" ma:contentTypeVersion="17" ma:contentTypeDescription="Create a new document." ma:contentTypeScope="" ma:versionID="75e8f1003b87609d9a137df31f74f2ca">
  <xsd:schema xmlns:xsd="http://www.w3.org/2001/XMLSchema" xmlns:xs="http://www.w3.org/2001/XMLSchema" xmlns:p="http://schemas.microsoft.com/office/2006/metadata/properties" xmlns:ns2="76678db3-ce0f-443e-9666-e0ac5ee1f4a8" xmlns:ns3="b988ca24-2d23-4a50-a4c5-66d2a1202c8b" targetNamespace="http://schemas.microsoft.com/office/2006/metadata/properties" ma:root="true" ma:fieldsID="8b13abc6b9c849e3cfa9f6fa7a3c59e6" ns2:_="" ns3:_="">
    <xsd:import namespace="76678db3-ce0f-443e-9666-e0ac5ee1f4a8"/>
    <xsd:import namespace="b988ca24-2d23-4a50-a4c5-66d2a1202c8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78db3-ce0f-443e-9666-e0ac5ee1f4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89629c9-180c-4a40-8a82-eb98ebd19cb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88ca24-2d23-4a50-a4c5-66d2a1202c8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5d97192-8ad5-4b46-9512-43aa529dad54}" ma:internalName="TaxCatchAll" ma:showField="CatchAllData" ma:web="b988ca24-2d23-4a50-a4c5-66d2a1202c8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88ca24-2d23-4a50-a4c5-66d2a1202c8b" xsi:nil="true"/>
    <lcf76f155ced4ddcb4097134ff3c332f xmlns="76678db3-ce0f-443e-9666-e0ac5ee1f4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69AD84A-3120-45AB-A308-9825F00A6C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678db3-ce0f-443e-9666-e0ac5ee1f4a8"/>
    <ds:schemaRef ds:uri="b988ca24-2d23-4a50-a4c5-66d2a1202c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F57F68-B5A8-48C2-B2DC-3256D8D6B1D2}">
  <ds:schemaRefs>
    <ds:schemaRef ds:uri="http://schemas.microsoft.com/sharepoint/v3/contenttype/forms"/>
  </ds:schemaRefs>
</ds:datastoreItem>
</file>

<file path=customXml/itemProps3.xml><?xml version="1.0" encoding="utf-8"?>
<ds:datastoreItem xmlns:ds="http://schemas.openxmlformats.org/officeDocument/2006/customXml" ds:itemID="{E0B712CA-5E8F-4FF5-882F-DBD18BB7CE9B}">
  <ds:schemaRefs>
    <ds:schemaRef ds:uri="http://schemas.microsoft.com/office/2006/metadata/properties"/>
    <ds:schemaRef ds:uri="http://schemas.microsoft.com/office/infopath/2007/PartnerControls"/>
    <ds:schemaRef ds:uri="b988ca24-2d23-4a50-a4c5-66d2a1202c8b"/>
    <ds:schemaRef ds:uri="76678db3-ce0f-443e-9666-e0ac5ee1f4a8"/>
  </ds:schemaRefs>
</ds:datastoreItem>
</file>

<file path=docProps/app.xml><?xml version="1.0" encoding="utf-8"?>
<Properties xmlns="http://schemas.openxmlformats.org/officeDocument/2006/extended-properties" xmlns:vt="http://schemas.openxmlformats.org/officeDocument/2006/docPropsVTypes">
  <TotalTime>396</TotalTime>
  <Words>1056</Words>
  <Application>Microsoft Office PowerPoint</Application>
  <PresentationFormat>Widescreen</PresentationFormat>
  <Paragraphs>115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Ariana Chan</dc:creator>
  <cp:lastModifiedBy>Tina Pham</cp:lastModifiedBy>
  <cp:revision>7</cp:revision>
  <dcterms:created xsi:type="dcterms:W3CDTF">2024-10-02T05:10:01Z</dcterms:created>
  <dcterms:modified xsi:type="dcterms:W3CDTF">2024-10-19T13:58:25Z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0x0101009DA868080B36B149AE162F96217DCDC0</vt:lpwstr>
  </property>
  <property fmtid="{D5CDD505-2E9C-101B-9397-08002B2CF9AE}" pid="3" name="MediaServiceImageTags">
    <vt:lpwstr/>
  </property>
</Properties>
</file>